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4.xml" ContentType="application/vnd.openxmlformats-officedocument.themeOverride+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39"/>
  </p:notesMasterIdLst>
  <p:handoutMasterIdLst>
    <p:handoutMasterId r:id="rId40"/>
  </p:handoutMasterIdLst>
  <p:sldIdLst>
    <p:sldId id="657" r:id="rId5"/>
    <p:sldId id="525" r:id="rId6"/>
    <p:sldId id="651" r:id="rId7"/>
    <p:sldId id="649" r:id="rId8"/>
    <p:sldId id="636" r:id="rId9"/>
    <p:sldId id="643" r:id="rId10"/>
    <p:sldId id="639" r:id="rId11"/>
    <p:sldId id="645" r:id="rId12"/>
    <p:sldId id="669" r:id="rId13"/>
    <p:sldId id="670" r:id="rId14"/>
    <p:sldId id="671" r:id="rId15"/>
    <p:sldId id="672" r:id="rId16"/>
    <p:sldId id="673" r:id="rId17"/>
    <p:sldId id="674" r:id="rId18"/>
    <p:sldId id="675" r:id="rId19"/>
    <p:sldId id="554" r:id="rId20"/>
    <p:sldId id="556" r:id="rId21"/>
    <p:sldId id="557" r:id="rId22"/>
    <p:sldId id="585" r:id="rId23"/>
    <p:sldId id="652" r:id="rId24"/>
    <p:sldId id="679" r:id="rId25"/>
    <p:sldId id="680" r:id="rId26"/>
    <p:sldId id="656" r:id="rId27"/>
    <p:sldId id="615" r:id="rId28"/>
    <p:sldId id="563" r:id="rId29"/>
    <p:sldId id="602" r:id="rId30"/>
    <p:sldId id="678" r:id="rId31"/>
    <p:sldId id="676" r:id="rId32"/>
    <p:sldId id="677" r:id="rId33"/>
    <p:sldId id="668" r:id="rId34"/>
    <p:sldId id="642" r:id="rId35"/>
    <p:sldId id="629" r:id="rId36"/>
    <p:sldId id="609" r:id="rId37"/>
    <p:sldId id="650" r:id="rId38"/>
  </p:sldIdLst>
  <p:sldSz cx="9144000" cy="6858000" type="screen4x3"/>
  <p:notesSz cx="6807200" cy="9939338"/>
  <p:defaultTextStyle>
    <a:defPPr>
      <a:defRPr lang="en-AU"/>
    </a:defPPr>
    <a:lvl1pPr algn="l" rtl="0" fontAlgn="base">
      <a:spcBef>
        <a:spcPct val="0"/>
      </a:spcBef>
      <a:spcAft>
        <a:spcPct val="0"/>
      </a:spcAft>
      <a:defRPr sz="1600" kern="1200">
        <a:solidFill>
          <a:schemeClr val="tx1"/>
        </a:solidFill>
        <a:latin typeface="Candara" pitchFamily="34" charset="0"/>
        <a:ea typeface="+mn-ea"/>
        <a:cs typeface="Arial" charset="0"/>
      </a:defRPr>
    </a:lvl1pPr>
    <a:lvl2pPr marL="457200" algn="l" rtl="0" fontAlgn="base">
      <a:spcBef>
        <a:spcPct val="0"/>
      </a:spcBef>
      <a:spcAft>
        <a:spcPct val="0"/>
      </a:spcAft>
      <a:defRPr sz="1600" kern="1200">
        <a:solidFill>
          <a:schemeClr val="tx1"/>
        </a:solidFill>
        <a:latin typeface="Candara" pitchFamily="34" charset="0"/>
        <a:ea typeface="+mn-ea"/>
        <a:cs typeface="Arial" charset="0"/>
      </a:defRPr>
    </a:lvl2pPr>
    <a:lvl3pPr marL="914400" algn="l" rtl="0" fontAlgn="base">
      <a:spcBef>
        <a:spcPct val="0"/>
      </a:spcBef>
      <a:spcAft>
        <a:spcPct val="0"/>
      </a:spcAft>
      <a:defRPr sz="1600" kern="1200">
        <a:solidFill>
          <a:schemeClr val="tx1"/>
        </a:solidFill>
        <a:latin typeface="Candara" pitchFamily="34" charset="0"/>
        <a:ea typeface="+mn-ea"/>
        <a:cs typeface="Arial" charset="0"/>
      </a:defRPr>
    </a:lvl3pPr>
    <a:lvl4pPr marL="1371600" algn="l" rtl="0" fontAlgn="base">
      <a:spcBef>
        <a:spcPct val="0"/>
      </a:spcBef>
      <a:spcAft>
        <a:spcPct val="0"/>
      </a:spcAft>
      <a:defRPr sz="1600" kern="1200">
        <a:solidFill>
          <a:schemeClr val="tx1"/>
        </a:solidFill>
        <a:latin typeface="Candara" pitchFamily="34" charset="0"/>
        <a:ea typeface="+mn-ea"/>
        <a:cs typeface="Arial" charset="0"/>
      </a:defRPr>
    </a:lvl4pPr>
    <a:lvl5pPr marL="1828800" algn="l" rtl="0" fontAlgn="base">
      <a:spcBef>
        <a:spcPct val="0"/>
      </a:spcBef>
      <a:spcAft>
        <a:spcPct val="0"/>
      </a:spcAft>
      <a:defRPr sz="1600" kern="1200">
        <a:solidFill>
          <a:schemeClr val="tx1"/>
        </a:solidFill>
        <a:latin typeface="Candara" pitchFamily="34" charset="0"/>
        <a:ea typeface="+mn-ea"/>
        <a:cs typeface="Arial" charset="0"/>
      </a:defRPr>
    </a:lvl5pPr>
    <a:lvl6pPr marL="2286000" algn="l" defTabSz="914400" rtl="0" eaLnBrk="1" latinLnBrk="0" hangingPunct="1">
      <a:defRPr sz="1600" kern="1200">
        <a:solidFill>
          <a:schemeClr val="tx1"/>
        </a:solidFill>
        <a:latin typeface="Candara" pitchFamily="34" charset="0"/>
        <a:ea typeface="+mn-ea"/>
        <a:cs typeface="Arial" charset="0"/>
      </a:defRPr>
    </a:lvl6pPr>
    <a:lvl7pPr marL="2743200" algn="l" defTabSz="914400" rtl="0" eaLnBrk="1" latinLnBrk="0" hangingPunct="1">
      <a:defRPr sz="1600" kern="1200">
        <a:solidFill>
          <a:schemeClr val="tx1"/>
        </a:solidFill>
        <a:latin typeface="Candara" pitchFamily="34" charset="0"/>
        <a:ea typeface="+mn-ea"/>
        <a:cs typeface="Arial" charset="0"/>
      </a:defRPr>
    </a:lvl7pPr>
    <a:lvl8pPr marL="3200400" algn="l" defTabSz="914400" rtl="0" eaLnBrk="1" latinLnBrk="0" hangingPunct="1">
      <a:defRPr sz="1600" kern="1200">
        <a:solidFill>
          <a:schemeClr val="tx1"/>
        </a:solidFill>
        <a:latin typeface="Candara" pitchFamily="34" charset="0"/>
        <a:ea typeface="+mn-ea"/>
        <a:cs typeface="Arial" charset="0"/>
      </a:defRPr>
    </a:lvl8pPr>
    <a:lvl9pPr marL="3657600" algn="l" defTabSz="914400" rtl="0" eaLnBrk="1" latinLnBrk="0" hangingPunct="1">
      <a:defRPr sz="1600" kern="1200">
        <a:solidFill>
          <a:schemeClr val="tx1"/>
        </a:solidFill>
        <a:latin typeface="Candar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80"/>
    <a:srgbClr val="00ACFF"/>
    <a:srgbClr val="435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C079A-C508-4C61-9DC5-850872AFCABC}" v="63" dt="2020-05-07T06:45:29.7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36" autoAdjust="0"/>
    <p:restoredTop sz="99452" autoAdjust="0"/>
  </p:normalViewPr>
  <p:slideViewPr>
    <p:cSldViewPr>
      <p:cViewPr varScale="1">
        <p:scale>
          <a:sx n="120" d="100"/>
          <a:sy n="120" d="100"/>
        </p:scale>
        <p:origin x="149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48"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ebastian.correia\Desktop\Sebastian\Monash%20Administration\Marketing\Presentation%20Prep%2002%2003%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ebastian.correia\Desktop\Sebastian\Monash%20Administration\Marketing\Presentation%20Prep%2002%2003%20202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2.xml"/><Relationship Id="rId4" Type="http://schemas.openxmlformats.org/officeDocument/2006/relationships/oleObject" Target="file:///C:\Users\sebastian.correia\Desktop\Sebastian\Analyst%20Tools\Market%20Analysis\PE%20vs%20Yield%20(ASX)%2031%2007%202020.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1.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r>
              <a:rPr lang="en-GB" sz="1400" b="1" i="0" u="none" strike="noStrike" kern="1200" baseline="0" dirty="0" smtClean="0">
                <a:solidFill>
                  <a:srgbClr val="005580"/>
                </a:solidFill>
                <a:latin typeface="Arial Narrow"/>
                <a:ea typeface="+mj-ea"/>
                <a:cs typeface="Arial Narrow"/>
              </a:rPr>
              <a:t>3 year pa Return</a:t>
            </a:r>
            <a:endParaRPr lang="en-GB" sz="1400" b="1" i="0" u="none" strike="noStrike" kern="1200" baseline="0" dirty="0">
              <a:solidFill>
                <a:srgbClr val="005580"/>
              </a:solidFill>
              <a:latin typeface="Arial Narrow"/>
              <a:ea typeface="+mj-ea"/>
              <a:cs typeface="Arial Narrow"/>
            </a:endParaRPr>
          </a:p>
        </c:rich>
      </c:tx>
      <c:layout>
        <c:manualLayout>
          <c:xMode val="edge"/>
          <c:yMode val="edge"/>
          <c:x val="0.43404812811187132"/>
          <c:y val="0.1124557059300687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4.3508823235535669E-2"/>
          <c:y val="0.11945117029862791"/>
          <c:w val="0.91386936351849701"/>
          <c:h val="0.78888333873520056"/>
        </c:manualLayout>
      </c:layout>
      <c:barChart>
        <c:barDir val="col"/>
        <c:grouping val="clustered"/>
        <c:varyColors val="0"/>
        <c:ser>
          <c:idx val="0"/>
          <c:order val="0"/>
          <c:tx>
            <c:strRef>
              <c:f>'NTA Performance Dec 2020 (3YR)'!$D$2</c:f>
              <c:strCache>
                <c:ptCount val="1"/>
                <c:pt idx="0">
                  <c:v>3-Year NTA Performance</c:v>
                </c:pt>
              </c:strCache>
            </c:strRef>
          </c:tx>
          <c:spPr>
            <a:solidFill>
              <a:schemeClr val="bg1">
                <a:lumMod val="75000"/>
              </a:schemeClr>
            </a:solidFill>
            <a:ln>
              <a:noFill/>
            </a:ln>
            <a:effectLst/>
          </c:spPr>
          <c:invertIfNegative val="0"/>
          <c:dPt>
            <c:idx val="2"/>
            <c:invertIfNegative val="0"/>
            <c:bubble3D val="0"/>
            <c:spPr>
              <a:solidFill>
                <a:schemeClr val="tx1"/>
              </a:solidFill>
              <a:ln>
                <a:noFill/>
              </a:ln>
              <a:effectLst/>
            </c:spPr>
            <c:extLst>
              <c:ext xmlns:c16="http://schemas.microsoft.com/office/drawing/2014/chart" uri="{C3380CC4-5D6E-409C-BE32-E72D297353CC}">
                <c16:uniqueId val="{00000001-9C0D-4A10-9F62-8835CF8F240F}"/>
              </c:ext>
            </c:extLst>
          </c:dPt>
          <c:dPt>
            <c:idx val="3"/>
            <c:invertIfNegative val="0"/>
            <c:bubble3D val="0"/>
            <c:spPr>
              <a:solidFill>
                <a:schemeClr val="bg1">
                  <a:lumMod val="75000"/>
                </a:schemeClr>
              </a:solidFill>
              <a:ln>
                <a:noFill/>
              </a:ln>
              <a:effectLst/>
            </c:spPr>
            <c:extLst>
              <c:ext xmlns:c16="http://schemas.microsoft.com/office/drawing/2014/chart" uri="{C3380CC4-5D6E-409C-BE32-E72D297353CC}">
                <c16:uniqueId val="{00000003-9C0D-4A10-9F62-8835CF8F240F}"/>
              </c:ext>
            </c:extLst>
          </c:dPt>
          <c:dLbls>
            <c:dLbl>
              <c:idx val="2"/>
              <c:layout>
                <c:manualLayout>
                  <c:x val="1.1242128297174596E-2"/>
                  <c:y val="8.1330316355718978E-3"/>
                </c:manualLayout>
              </c:layout>
              <c:tx>
                <c:rich>
                  <a:bodyPr/>
                  <a:lstStyle/>
                  <a:p>
                    <a:r>
                      <a:rPr lang="en-US" sz="1000" b="1" i="0" u="none" strike="noStrike" kern="1200" baseline="0" dirty="0" smtClean="0">
                        <a:solidFill>
                          <a:srgbClr val="005580"/>
                        </a:solidFill>
                        <a:latin typeface="Arial Narrow" panose="020B0606020202030204" pitchFamily="34" charset="0"/>
                        <a:ea typeface="+mj-ea"/>
                        <a:cs typeface="Arial Narrow"/>
                      </a:rPr>
                      <a:t>MA1 14.2%</a:t>
                    </a:r>
                    <a:endParaRPr lang="en-US" sz="500" b="1" i="0" u="none" strike="noStrike" kern="1200" baseline="0" dirty="0">
                      <a:solidFill>
                        <a:srgbClr val="005580"/>
                      </a:solidFill>
                      <a:latin typeface="Arial Narrow" panose="020B0606020202030204" pitchFamily="34" charset="0"/>
                      <a:ea typeface="+mj-ea"/>
                      <a:cs typeface="Arial Narrow"/>
                    </a:endParaRPr>
                  </a:p>
                </c:rich>
              </c:tx>
              <c:showLegendKey val="0"/>
              <c:showVal val="1"/>
              <c:showCatName val="0"/>
              <c:showSerName val="0"/>
              <c:showPercent val="0"/>
              <c:showBubbleSize val="0"/>
              <c:extLst>
                <c:ext xmlns:c15="http://schemas.microsoft.com/office/drawing/2012/chart" uri="{CE6537A1-D6FC-4f65-9D91-7224C49458BB}">
                  <c15:layout>
                    <c:manualLayout>
                      <c:w val="5.9493342948647963E-2"/>
                      <c:h val="0.15829611919907782"/>
                    </c:manualLayout>
                  </c15:layout>
                </c:ext>
                <c:ext xmlns:c16="http://schemas.microsoft.com/office/drawing/2014/chart" uri="{C3380CC4-5D6E-409C-BE32-E72D297353CC}">
                  <c16:uniqueId val="{00000001-9C0D-4A10-9F62-8835CF8F240F}"/>
                </c:ext>
              </c:extLst>
            </c:dLbl>
            <c:spPr>
              <a:noFill/>
              <a:ln>
                <a:noFill/>
              </a:ln>
              <a:effectLst/>
            </c:spPr>
            <c:txPr>
              <a:bodyPr rot="0" spcFirstLastPara="1" vertOverflow="ellipsis" vert="horz" wrap="square" anchor="ctr" anchorCtr="1"/>
              <a:lstStyle/>
              <a:p>
                <a:pPr>
                  <a:defRPr sz="800" b="1"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'NTA Performance Dec 2020 (3YR)'!$C$3:$C$64</c:f>
              <c:strCache>
                <c:ptCount val="3"/>
                <c:pt idx="2">
                  <c:v>MA1</c:v>
                </c:pt>
              </c:strCache>
              <c:extLst/>
            </c:strRef>
          </c:cat>
          <c:val>
            <c:numRef>
              <c:f>'NTA Performance Dec 2020 (3YR)'!$D$3:$D$64</c:f>
              <c:numCache>
                <c:formatCode>0.0%</c:formatCode>
                <c:ptCount val="54"/>
                <c:pt idx="0">
                  <c:v>0.218</c:v>
                </c:pt>
                <c:pt idx="1">
                  <c:v>0.17799999999999999</c:v>
                </c:pt>
                <c:pt idx="2">
                  <c:v>0.14199999999999999</c:v>
                </c:pt>
                <c:pt idx="3">
                  <c:v>0.14199999999999999</c:v>
                </c:pt>
                <c:pt idx="4">
                  <c:v>0.13</c:v>
                </c:pt>
                <c:pt idx="5">
                  <c:v>0.11700000000000001</c:v>
                </c:pt>
                <c:pt idx="6">
                  <c:v>0.11</c:v>
                </c:pt>
                <c:pt idx="7">
                  <c:v>0.109</c:v>
                </c:pt>
                <c:pt idx="8">
                  <c:v>0.109</c:v>
                </c:pt>
                <c:pt idx="9">
                  <c:v>0.104</c:v>
                </c:pt>
                <c:pt idx="10">
                  <c:v>0.10299999999999999</c:v>
                </c:pt>
                <c:pt idx="11">
                  <c:v>9.7000000000000003E-2</c:v>
                </c:pt>
                <c:pt idx="12">
                  <c:v>9.6000000000000002E-2</c:v>
                </c:pt>
                <c:pt idx="13">
                  <c:v>9.5000000000000001E-2</c:v>
                </c:pt>
                <c:pt idx="14">
                  <c:v>8.7999999999999995E-2</c:v>
                </c:pt>
                <c:pt idx="15">
                  <c:v>8.6999999999999994E-2</c:v>
                </c:pt>
                <c:pt idx="16">
                  <c:v>8.1000000000000003E-2</c:v>
                </c:pt>
                <c:pt idx="17">
                  <c:v>7.9000000000000001E-2</c:v>
                </c:pt>
                <c:pt idx="18">
                  <c:v>7.4999999999999997E-2</c:v>
                </c:pt>
                <c:pt idx="19">
                  <c:v>7.4999999999999997E-2</c:v>
                </c:pt>
                <c:pt idx="20">
                  <c:v>7.4999999999999997E-2</c:v>
                </c:pt>
                <c:pt idx="21">
                  <c:v>7.0999999999999994E-2</c:v>
                </c:pt>
                <c:pt idx="22">
                  <c:v>7.0000000000000007E-2</c:v>
                </c:pt>
                <c:pt idx="23">
                  <c:v>6.7000000000000004E-2</c:v>
                </c:pt>
                <c:pt idx="24">
                  <c:v>6.7000000000000004E-2</c:v>
                </c:pt>
                <c:pt idx="25">
                  <c:v>6.3E-2</c:v>
                </c:pt>
                <c:pt idx="26">
                  <c:v>6.3E-2</c:v>
                </c:pt>
                <c:pt idx="27">
                  <c:v>5.5E-2</c:v>
                </c:pt>
                <c:pt idx="28">
                  <c:v>5.2999999999999999E-2</c:v>
                </c:pt>
                <c:pt idx="29">
                  <c:v>4.9000000000000002E-2</c:v>
                </c:pt>
                <c:pt idx="30">
                  <c:v>4.9000000000000002E-2</c:v>
                </c:pt>
                <c:pt idx="31">
                  <c:v>4.4999999999999998E-2</c:v>
                </c:pt>
                <c:pt idx="32">
                  <c:v>4.3999999999999997E-2</c:v>
                </c:pt>
                <c:pt idx="33">
                  <c:v>0.04</c:v>
                </c:pt>
                <c:pt idx="34">
                  <c:v>3.9E-2</c:v>
                </c:pt>
                <c:pt idx="35">
                  <c:v>3.7999999999999999E-2</c:v>
                </c:pt>
                <c:pt idx="36">
                  <c:v>3.7999999999999999E-2</c:v>
                </c:pt>
                <c:pt idx="37">
                  <c:v>3.6999999999999998E-2</c:v>
                </c:pt>
                <c:pt idx="38">
                  <c:v>2.7E-2</c:v>
                </c:pt>
                <c:pt idx="39">
                  <c:v>2.4E-2</c:v>
                </c:pt>
                <c:pt idx="40">
                  <c:v>0.02</c:v>
                </c:pt>
                <c:pt idx="41">
                  <c:v>1.6E-2</c:v>
                </c:pt>
                <c:pt idx="42">
                  <c:v>8.9999999999999993E-3</c:v>
                </c:pt>
                <c:pt idx="43">
                  <c:v>8.0000000000000002E-3</c:v>
                </c:pt>
                <c:pt idx="44">
                  <c:v>4.0000000000000001E-3</c:v>
                </c:pt>
                <c:pt idx="45">
                  <c:v>-1E-3</c:v>
                </c:pt>
                <c:pt idx="46">
                  <c:v>-0.01</c:v>
                </c:pt>
                <c:pt idx="47">
                  <c:v>-1.0999999999999999E-2</c:v>
                </c:pt>
                <c:pt idx="48">
                  <c:v>-1.7000000000000001E-2</c:v>
                </c:pt>
                <c:pt idx="49">
                  <c:v>-1.9E-2</c:v>
                </c:pt>
                <c:pt idx="50">
                  <c:v>-2.1999999999999999E-2</c:v>
                </c:pt>
                <c:pt idx="51">
                  <c:v>-2.3E-2</c:v>
                </c:pt>
                <c:pt idx="52">
                  <c:v>-2.3E-2</c:v>
                </c:pt>
                <c:pt idx="53">
                  <c:v>-6.0999999999999999E-2</c:v>
                </c:pt>
              </c:numCache>
              <c:extLst/>
            </c:numRef>
          </c:val>
          <c:extLst>
            <c:ext xmlns:c16="http://schemas.microsoft.com/office/drawing/2014/chart" uri="{C3380CC4-5D6E-409C-BE32-E72D297353CC}">
              <c16:uniqueId val="{00000004-9C0D-4A10-9F62-8835CF8F240F}"/>
            </c:ext>
          </c:extLst>
        </c:ser>
        <c:dLbls>
          <c:showLegendKey val="0"/>
          <c:showVal val="0"/>
          <c:showCatName val="0"/>
          <c:showSerName val="0"/>
          <c:showPercent val="0"/>
          <c:showBubbleSize val="0"/>
        </c:dLbls>
        <c:gapWidth val="75"/>
        <c:axId val="973244664"/>
        <c:axId val="853465512"/>
      </c:barChart>
      <c:lineChart>
        <c:grouping val="standard"/>
        <c:varyColors val="0"/>
        <c:ser>
          <c:idx val="1"/>
          <c:order val="1"/>
          <c:tx>
            <c:strRef>
              <c:f>'NTA Performance Dec 2020 (3YR)'!$E$2</c:f>
              <c:strCache>
                <c:ptCount val="1"/>
                <c:pt idx="0">
                  <c:v>ASX 200</c:v>
                </c:pt>
              </c:strCache>
            </c:strRef>
          </c:tx>
          <c:spPr>
            <a:ln w="19050" cap="rnd">
              <a:solidFill>
                <a:srgbClr val="FF0000"/>
              </a:solidFill>
              <a:prstDash val="dash"/>
              <a:round/>
            </a:ln>
            <a:effectLst/>
          </c:spPr>
          <c:marker>
            <c:symbol val="none"/>
          </c:marker>
          <c:dLbls>
            <c:dLbl>
              <c:idx val="53"/>
              <c:layout>
                <c:manualLayout>
                  <c:x val="-1.1991603516986346E-2"/>
                  <c:y val="-5.6922682833112749E-3"/>
                </c:manualLayout>
              </c:layout>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9C0D-4A10-9F62-8835CF8F240F}"/>
                </c:ext>
              </c:extLst>
            </c:dLbl>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'NTA Performance Dec 2020 (3YR)'!$C$3:$C$64</c:f>
              <c:strCache>
                <c:ptCount val="3"/>
                <c:pt idx="2">
                  <c:v>MA1</c:v>
                </c:pt>
              </c:strCache>
              <c:extLst/>
            </c:strRef>
          </c:cat>
          <c:val>
            <c:numRef>
              <c:f>'NTA Performance Dec 2020 (3YR)'!$E$3:$E$64</c:f>
              <c:numCache>
                <c:formatCode>0.0%</c:formatCode>
                <c:ptCount val="54"/>
                <c:pt idx="0">
                  <c:v>7.9699999999999993E-2</c:v>
                </c:pt>
                <c:pt idx="1">
                  <c:v>7.9699999999999993E-2</c:v>
                </c:pt>
                <c:pt idx="2">
                  <c:v>7.9699999999999993E-2</c:v>
                </c:pt>
                <c:pt idx="3">
                  <c:v>7.9699999999999993E-2</c:v>
                </c:pt>
                <c:pt idx="4">
                  <c:v>7.9699999999999993E-2</c:v>
                </c:pt>
                <c:pt idx="5">
                  <c:v>7.9699999999999993E-2</c:v>
                </c:pt>
                <c:pt idx="6">
                  <c:v>7.9699999999999993E-2</c:v>
                </c:pt>
                <c:pt idx="7">
                  <c:v>7.9699999999999993E-2</c:v>
                </c:pt>
                <c:pt idx="8">
                  <c:v>7.9699999999999993E-2</c:v>
                </c:pt>
                <c:pt idx="9">
                  <c:v>7.9699999999999993E-2</c:v>
                </c:pt>
                <c:pt idx="10">
                  <c:v>7.9699999999999993E-2</c:v>
                </c:pt>
                <c:pt idx="11">
                  <c:v>7.9699999999999993E-2</c:v>
                </c:pt>
                <c:pt idx="12">
                  <c:v>7.9699999999999993E-2</c:v>
                </c:pt>
                <c:pt idx="13">
                  <c:v>7.9699999999999993E-2</c:v>
                </c:pt>
                <c:pt idx="14">
                  <c:v>7.9699999999999993E-2</c:v>
                </c:pt>
                <c:pt idx="15">
                  <c:v>7.9699999999999993E-2</c:v>
                </c:pt>
                <c:pt idx="16">
                  <c:v>7.9699999999999993E-2</c:v>
                </c:pt>
                <c:pt idx="17">
                  <c:v>7.9699999999999993E-2</c:v>
                </c:pt>
                <c:pt idx="18">
                  <c:v>7.9699999999999993E-2</c:v>
                </c:pt>
                <c:pt idx="19">
                  <c:v>7.9699999999999993E-2</c:v>
                </c:pt>
                <c:pt idx="20">
                  <c:v>7.9699999999999993E-2</c:v>
                </c:pt>
                <c:pt idx="21">
                  <c:v>7.9699999999999993E-2</c:v>
                </c:pt>
                <c:pt idx="22">
                  <c:v>7.9699999999999993E-2</c:v>
                </c:pt>
                <c:pt idx="23">
                  <c:v>7.9699999999999993E-2</c:v>
                </c:pt>
                <c:pt idx="24">
                  <c:v>7.9699999999999993E-2</c:v>
                </c:pt>
                <c:pt idx="25">
                  <c:v>7.9699999999999993E-2</c:v>
                </c:pt>
                <c:pt idx="26">
                  <c:v>7.9699999999999993E-2</c:v>
                </c:pt>
                <c:pt idx="27">
                  <c:v>7.9699999999999993E-2</c:v>
                </c:pt>
                <c:pt idx="28">
                  <c:v>7.9699999999999993E-2</c:v>
                </c:pt>
                <c:pt idx="29">
                  <c:v>7.9699999999999993E-2</c:v>
                </c:pt>
                <c:pt idx="30">
                  <c:v>7.9699999999999993E-2</c:v>
                </c:pt>
                <c:pt idx="31">
                  <c:v>7.9699999999999993E-2</c:v>
                </c:pt>
                <c:pt idx="32">
                  <c:v>7.9699999999999993E-2</c:v>
                </c:pt>
                <c:pt idx="33">
                  <c:v>7.9699999999999993E-2</c:v>
                </c:pt>
                <c:pt idx="34">
                  <c:v>7.9699999999999993E-2</c:v>
                </c:pt>
                <c:pt idx="35">
                  <c:v>7.9699999999999993E-2</c:v>
                </c:pt>
                <c:pt idx="36">
                  <c:v>7.9699999999999993E-2</c:v>
                </c:pt>
                <c:pt idx="37">
                  <c:v>7.9699999999999993E-2</c:v>
                </c:pt>
                <c:pt idx="38">
                  <c:v>7.9699999999999993E-2</c:v>
                </c:pt>
                <c:pt idx="39">
                  <c:v>7.9699999999999993E-2</c:v>
                </c:pt>
                <c:pt idx="40">
                  <c:v>7.9699999999999993E-2</c:v>
                </c:pt>
                <c:pt idx="41">
                  <c:v>7.9699999999999993E-2</c:v>
                </c:pt>
                <c:pt idx="42">
                  <c:v>7.9699999999999993E-2</c:v>
                </c:pt>
                <c:pt idx="43">
                  <c:v>7.9699999999999993E-2</c:v>
                </c:pt>
                <c:pt idx="44">
                  <c:v>7.9699999999999993E-2</c:v>
                </c:pt>
                <c:pt idx="45">
                  <c:v>7.9699999999999993E-2</c:v>
                </c:pt>
                <c:pt idx="46">
                  <c:v>7.9699999999999993E-2</c:v>
                </c:pt>
                <c:pt idx="47">
                  <c:v>7.9699999999999993E-2</c:v>
                </c:pt>
                <c:pt idx="48">
                  <c:v>7.9699999999999993E-2</c:v>
                </c:pt>
                <c:pt idx="49">
                  <c:v>7.9699999999999993E-2</c:v>
                </c:pt>
                <c:pt idx="50">
                  <c:v>7.9699999999999993E-2</c:v>
                </c:pt>
                <c:pt idx="51">
                  <c:v>7.9699999999999993E-2</c:v>
                </c:pt>
                <c:pt idx="52">
                  <c:v>7.9699999999999993E-2</c:v>
                </c:pt>
                <c:pt idx="53">
                  <c:v>7.9699999999999993E-2</c:v>
                </c:pt>
              </c:numCache>
              <c:extLst/>
            </c:numRef>
          </c:val>
          <c:smooth val="0"/>
          <c:extLst>
            <c:ext xmlns:c16="http://schemas.microsoft.com/office/drawing/2014/chart" uri="{C3380CC4-5D6E-409C-BE32-E72D297353CC}">
              <c16:uniqueId val="{00000006-9C0D-4A10-9F62-8835CF8F240F}"/>
            </c:ext>
          </c:extLst>
        </c:ser>
        <c:dLbls>
          <c:showLegendKey val="0"/>
          <c:showVal val="0"/>
          <c:showCatName val="0"/>
          <c:showSerName val="0"/>
          <c:showPercent val="0"/>
          <c:showBubbleSize val="0"/>
        </c:dLbls>
        <c:marker val="1"/>
        <c:smooth val="0"/>
        <c:axId val="973244664"/>
        <c:axId val="853465512"/>
      </c:lineChart>
      <c:catAx>
        <c:axId val="973244664"/>
        <c:scaling>
          <c:orientation val="minMax"/>
        </c:scaling>
        <c:delete val="1"/>
        <c:axPos val="b"/>
        <c:numFmt formatCode="General" sourceLinked="1"/>
        <c:majorTickMark val="none"/>
        <c:minorTickMark val="none"/>
        <c:tickLblPos val="low"/>
        <c:crossAx val="853465512"/>
        <c:crosses val="autoZero"/>
        <c:auto val="1"/>
        <c:lblAlgn val="ctr"/>
        <c:lblOffset val="100"/>
        <c:noMultiLvlLbl val="0"/>
      </c:catAx>
      <c:valAx>
        <c:axId val="853465512"/>
        <c:scaling>
          <c:orientation val="minMax"/>
        </c:scaling>
        <c:delete val="0"/>
        <c:axPos val="l"/>
        <c:majorGridlines>
          <c:spPr>
            <a:ln w="9525" cap="flat" cmpd="sng" algn="ctr">
              <a:solidFill>
                <a:schemeClr val="bg2">
                  <a:lumMod val="20000"/>
                  <a:lumOff val="8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973244664"/>
        <c:crosses val="autoZero"/>
        <c:crossBetween val="between"/>
      </c:valAx>
      <c:spPr>
        <a:noFill/>
        <a:ln>
          <a:noFill/>
        </a:ln>
        <a:effectLst/>
      </c:spPr>
    </c:plotArea>
    <c:legend>
      <c:legendPos val="r"/>
      <c:layout>
        <c:manualLayout>
          <c:xMode val="edge"/>
          <c:yMode val="edge"/>
          <c:x val="0.34358835752210509"/>
          <c:y val="0.82179097468300377"/>
          <c:w val="0.31362348035057958"/>
          <c:h val="9.2890625000000018E-2"/>
        </c:manualLayout>
      </c:layout>
      <c:overlay val="0"/>
      <c:spPr>
        <a:noFill/>
        <a:ln>
          <a:noFill/>
        </a:ln>
        <a:effectLst/>
      </c:spPr>
      <c:txPr>
        <a:bodyPr rot="0" spcFirstLastPara="1" vertOverflow="ellipsis" vert="horz" wrap="square" anchor="ctr" anchorCtr="1"/>
        <a:lstStyle/>
        <a:p>
          <a:pPr rtl="0">
            <a:defRPr sz="8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800">
          <a:solidFill>
            <a:sysClr val="windowText" lastClr="000000"/>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r>
              <a:rPr lang="en-GB" sz="1400" b="1" kern="1200" dirty="0" smtClean="0">
                <a:solidFill>
                  <a:srgbClr val="005580"/>
                </a:solidFill>
                <a:latin typeface="Arial Narrow"/>
                <a:ea typeface="+mj-ea"/>
                <a:cs typeface="Arial Narrow"/>
              </a:rPr>
              <a:t>1 </a:t>
            </a:r>
            <a:r>
              <a:rPr lang="en-GB" sz="1400" b="1" kern="1200" dirty="0">
                <a:solidFill>
                  <a:srgbClr val="005580"/>
                </a:solidFill>
                <a:latin typeface="Arial Narrow"/>
                <a:ea typeface="+mj-ea"/>
                <a:cs typeface="Arial Narrow"/>
              </a:rPr>
              <a:t>year </a:t>
            </a:r>
            <a:r>
              <a:rPr lang="en-GB" sz="1400" b="1" kern="1200" dirty="0" smtClean="0">
                <a:solidFill>
                  <a:srgbClr val="005580"/>
                </a:solidFill>
                <a:latin typeface="Arial Narrow"/>
                <a:ea typeface="+mj-ea"/>
                <a:cs typeface="Arial Narrow"/>
              </a:rPr>
              <a:t>Return</a:t>
            </a:r>
            <a:endParaRPr lang="en-GB" sz="1400" b="1" kern="1200" dirty="0">
              <a:solidFill>
                <a:srgbClr val="005580"/>
              </a:solidFill>
              <a:latin typeface="Arial Narrow"/>
              <a:ea typeface="+mj-ea"/>
              <a:cs typeface="Arial Narrow"/>
            </a:endParaRPr>
          </a:p>
        </c:rich>
      </c:tx>
      <c:layout>
        <c:manualLayout>
          <c:xMode val="edge"/>
          <c:yMode val="edge"/>
          <c:x val="0.43939411733125744"/>
          <c:y val="0.1273503569943158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4.3508823235535669E-2"/>
          <c:y val="0.13695021299254526"/>
          <c:w val="0.92051449212374081"/>
          <c:h val="0.75524227902023444"/>
        </c:manualLayout>
      </c:layout>
      <c:barChart>
        <c:barDir val="col"/>
        <c:grouping val="clustered"/>
        <c:varyColors val="0"/>
        <c:ser>
          <c:idx val="0"/>
          <c:order val="0"/>
          <c:tx>
            <c:strRef>
              <c:f>'NTA Performance Dec 2020'!$D$2</c:f>
              <c:strCache>
                <c:ptCount val="1"/>
                <c:pt idx="0">
                  <c:v>1-Year NTA Performance</c:v>
                </c:pt>
              </c:strCache>
            </c:strRef>
          </c:tx>
          <c:spPr>
            <a:solidFill>
              <a:schemeClr val="bg1">
                <a:lumMod val="75000"/>
              </a:schemeClr>
            </a:solidFill>
            <a:ln>
              <a:noFill/>
            </a:ln>
            <a:effectLst/>
          </c:spPr>
          <c:invertIfNegative val="0"/>
          <c:dPt>
            <c:idx val="4"/>
            <c:invertIfNegative val="0"/>
            <c:bubble3D val="0"/>
            <c:spPr>
              <a:solidFill>
                <a:schemeClr val="tx1"/>
              </a:solidFill>
              <a:ln>
                <a:noFill/>
              </a:ln>
              <a:effectLst/>
            </c:spPr>
            <c:extLst>
              <c:ext xmlns:c16="http://schemas.microsoft.com/office/drawing/2014/chart" uri="{C3380CC4-5D6E-409C-BE32-E72D297353CC}">
                <c16:uniqueId val="{00000001-49B6-4163-AB3B-12FEF2D6FFC1}"/>
              </c:ext>
            </c:extLst>
          </c:dPt>
          <c:dLbls>
            <c:dLbl>
              <c:idx val="4"/>
              <c:layout>
                <c:manualLayout>
                  <c:x val="1.5218488579213075E-3"/>
                  <c:y val="-1.3755112297241093E-2"/>
                </c:manualLayout>
              </c:layout>
              <c:tx>
                <c:rich>
                  <a:bodyPr/>
                  <a:lstStyle/>
                  <a:p>
                    <a:r>
                      <a:rPr lang="en-US" sz="1000" b="1" i="0" u="none" strike="noStrike" kern="1200" baseline="0" dirty="0" smtClean="0">
                        <a:solidFill>
                          <a:srgbClr val="005580"/>
                        </a:solidFill>
                        <a:latin typeface="Arial Narrow"/>
                        <a:ea typeface="+mj-ea"/>
                        <a:cs typeface="Arial Narrow"/>
                      </a:rPr>
                      <a:t>MA1 </a:t>
                    </a:r>
                    <a:fld id="{BB7157A7-9464-449A-85F6-7D318762CB0F}" type="VALUE">
                      <a:rPr lang="en-US" sz="1000" b="1" i="0" u="none" strike="noStrike" kern="1200" baseline="0" smtClean="0">
                        <a:solidFill>
                          <a:srgbClr val="005580"/>
                        </a:solidFill>
                        <a:latin typeface="Arial Narrow"/>
                        <a:ea typeface="+mj-ea"/>
                        <a:cs typeface="Arial Narrow"/>
                      </a:rPr>
                      <a:pPr/>
                      <a:t>[VALUE]</a:t>
                    </a:fld>
                    <a:endParaRPr lang="en-US" sz="1000" b="1" i="0" u="none" strike="noStrike" kern="1200" baseline="0" dirty="0" smtClean="0">
                      <a:solidFill>
                        <a:srgbClr val="005580"/>
                      </a:solidFill>
                      <a:latin typeface="Arial Narrow"/>
                      <a:ea typeface="+mj-ea"/>
                      <a:cs typeface="Arial Narrow"/>
                    </a:endParaRPr>
                  </a:p>
                </c:rich>
              </c:tx>
              <c:showLegendKey val="0"/>
              <c:showVal val="1"/>
              <c:showCatName val="0"/>
              <c:showSerName val="0"/>
              <c:showPercent val="0"/>
              <c:showBubbleSize val="0"/>
              <c:extLst>
                <c:ext xmlns:c15="http://schemas.microsoft.com/office/drawing/2012/chart" uri="{CE6537A1-D6FC-4f65-9D91-7224C49458BB}">
                  <c15:layout>
                    <c:manualLayout>
                      <c:w val="5.5838832976383805E-2"/>
                      <c:h val="0.1606374774712325"/>
                    </c:manualLayout>
                  </c15:layout>
                  <c15:dlblFieldTable/>
                  <c15:showDataLabelsRange val="0"/>
                </c:ext>
                <c:ext xmlns:c16="http://schemas.microsoft.com/office/drawing/2014/chart" uri="{C3380CC4-5D6E-409C-BE32-E72D297353CC}">
                  <c16:uniqueId val="{00000001-49B6-4163-AB3B-12FEF2D6FFC1}"/>
                </c:ext>
              </c:extLst>
            </c:dLbl>
            <c:spPr>
              <a:noFill/>
              <a:ln>
                <a:noFill/>
              </a:ln>
              <a:effectLst/>
            </c:spPr>
            <c:txPr>
              <a:bodyPr rot="0" spcFirstLastPara="1" vertOverflow="ellipsis" vert="horz" wrap="square" anchor="ctr" anchorCtr="1"/>
              <a:lstStyle/>
              <a:p>
                <a:pPr>
                  <a:defRPr sz="700" b="1"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'NTA Performance Dec 2020'!$C$3:$C$64</c:f>
              <c:strCache>
                <c:ptCount val="5"/>
                <c:pt idx="4">
                  <c:v>MA1</c:v>
                </c:pt>
              </c:strCache>
            </c:strRef>
          </c:cat>
          <c:val>
            <c:numRef>
              <c:f>'NTA Performance Dec 2020'!$D$3:$D$64</c:f>
              <c:numCache>
                <c:formatCode>0.0%</c:formatCode>
                <c:ptCount val="62"/>
                <c:pt idx="0">
                  <c:v>1.518</c:v>
                </c:pt>
                <c:pt idx="1">
                  <c:v>0.45200000000000001</c:v>
                </c:pt>
                <c:pt idx="2">
                  <c:v>0.36799999999999999</c:v>
                </c:pt>
                <c:pt idx="3">
                  <c:v>0.30299999999999999</c:v>
                </c:pt>
                <c:pt idx="4">
                  <c:v>0.29599999999999999</c:v>
                </c:pt>
                <c:pt idx="5">
                  <c:v>0.29499999999999998</c:v>
                </c:pt>
                <c:pt idx="6">
                  <c:v>0.28000000000000003</c:v>
                </c:pt>
                <c:pt idx="7">
                  <c:v>0.27900000000000003</c:v>
                </c:pt>
                <c:pt idx="8">
                  <c:v>0.27300000000000002</c:v>
                </c:pt>
                <c:pt idx="9">
                  <c:v>0.23</c:v>
                </c:pt>
                <c:pt idx="10">
                  <c:v>0.22600000000000001</c:v>
                </c:pt>
                <c:pt idx="11">
                  <c:v>0.215</c:v>
                </c:pt>
                <c:pt idx="12">
                  <c:v>0.20799999999999999</c:v>
                </c:pt>
                <c:pt idx="13">
                  <c:v>0.20499999999999999</c:v>
                </c:pt>
                <c:pt idx="14">
                  <c:v>0.19600000000000001</c:v>
                </c:pt>
                <c:pt idx="15">
                  <c:v>0.17799999999999999</c:v>
                </c:pt>
                <c:pt idx="16">
                  <c:v>0.17100000000000001</c:v>
                </c:pt>
                <c:pt idx="17">
                  <c:v>0.16400000000000001</c:v>
                </c:pt>
                <c:pt idx="18">
                  <c:v>0.154</c:v>
                </c:pt>
                <c:pt idx="19">
                  <c:v>0.14799999999999999</c:v>
                </c:pt>
                <c:pt idx="20">
                  <c:v>0.13800000000000001</c:v>
                </c:pt>
                <c:pt idx="21">
                  <c:v>0.115</c:v>
                </c:pt>
                <c:pt idx="22">
                  <c:v>0.114</c:v>
                </c:pt>
                <c:pt idx="23">
                  <c:v>0.108</c:v>
                </c:pt>
                <c:pt idx="24">
                  <c:v>9.2999999999999999E-2</c:v>
                </c:pt>
                <c:pt idx="25">
                  <c:v>9.1999999999999998E-2</c:v>
                </c:pt>
                <c:pt idx="26">
                  <c:v>8.6999999999999994E-2</c:v>
                </c:pt>
                <c:pt idx="27">
                  <c:v>8.3000000000000004E-2</c:v>
                </c:pt>
                <c:pt idx="28">
                  <c:v>7.4999999999999997E-2</c:v>
                </c:pt>
                <c:pt idx="29">
                  <c:v>6.9000000000000006E-2</c:v>
                </c:pt>
                <c:pt idx="30">
                  <c:v>6.0999999999999999E-2</c:v>
                </c:pt>
                <c:pt idx="31">
                  <c:v>5.1999999999999998E-2</c:v>
                </c:pt>
                <c:pt idx="32">
                  <c:v>0.05</c:v>
                </c:pt>
                <c:pt idx="33">
                  <c:v>4.5999999999999999E-2</c:v>
                </c:pt>
                <c:pt idx="34">
                  <c:v>4.5999999999999999E-2</c:v>
                </c:pt>
                <c:pt idx="35">
                  <c:v>4.1000000000000002E-2</c:v>
                </c:pt>
                <c:pt idx="36">
                  <c:v>3.3000000000000002E-2</c:v>
                </c:pt>
                <c:pt idx="37">
                  <c:v>3.2000000000000001E-2</c:v>
                </c:pt>
                <c:pt idx="38">
                  <c:v>2.7E-2</c:v>
                </c:pt>
                <c:pt idx="39">
                  <c:v>2.5999999999999999E-2</c:v>
                </c:pt>
                <c:pt idx="40">
                  <c:v>2.3E-2</c:v>
                </c:pt>
                <c:pt idx="41">
                  <c:v>2.3E-2</c:v>
                </c:pt>
                <c:pt idx="42">
                  <c:v>1.7999999999999999E-2</c:v>
                </c:pt>
                <c:pt idx="43">
                  <c:v>1.4E-2</c:v>
                </c:pt>
                <c:pt idx="44">
                  <c:v>7.0000000000000001E-3</c:v>
                </c:pt>
                <c:pt idx="45">
                  <c:v>-4.0000000000000001E-3</c:v>
                </c:pt>
                <c:pt idx="46">
                  <c:v>-8.0000000000000002E-3</c:v>
                </c:pt>
                <c:pt idx="47">
                  <c:v>-2.4E-2</c:v>
                </c:pt>
                <c:pt idx="48">
                  <c:v>-2.5000000000000001E-2</c:v>
                </c:pt>
                <c:pt idx="49">
                  <c:v>-2.9000000000000001E-2</c:v>
                </c:pt>
                <c:pt idx="50">
                  <c:v>-3.2000000000000001E-2</c:v>
                </c:pt>
                <c:pt idx="51">
                  <c:v>-3.9E-2</c:v>
                </c:pt>
                <c:pt idx="52">
                  <c:v>-0.04</c:v>
                </c:pt>
                <c:pt idx="53">
                  <c:v>-5.8999999999999997E-2</c:v>
                </c:pt>
                <c:pt idx="54">
                  <c:v>-7.1999999999999995E-2</c:v>
                </c:pt>
                <c:pt idx="55">
                  <c:v>-7.9000000000000001E-2</c:v>
                </c:pt>
                <c:pt idx="56">
                  <c:v>-9.8000000000000004E-2</c:v>
                </c:pt>
                <c:pt idx="57">
                  <c:v>-0.107</c:v>
                </c:pt>
                <c:pt idx="58">
                  <c:v>-0.123</c:v>
                </c:pt>
                <c:pt idx="59">
                  <c:v>-0.128</c:v>
                </c:pt>
                <c:pt idx="60">
                  <c:v>-0.16500000000000001</c:v>
                </c:pt>
                <c:pt idx="61">
                  <c:v>-0.20100000000000001</c:v>
                </c:pt>
              </c:numCache>
            </c:numRef>
          </c:val>
          <c:extLst>
            <c:ext xmlns:c16="http://schemas.microsoft.com/office/drawing/2014/chart" uri="{C3380CC4-5D6E-409C-BE32-E72D297353CC}">
              <c16:uniqueId val="{00000002-49B6-4163-AB3B-12FEF2D6FFC1}"/>
            </c:ext>
          </c:extLst>
        </c:ser>
        <c:dLbls>
          <c:showLegendKey val="0"/>
          <c:showVal val="0"/>
          <c:showCatName val="0"/>
          <c:showSerName val="0"/>
          <c:showPercent val="0"/>
          <c:showBubbleSize val="0"/>
        </c:dLbls>
        <c:gapWidth val="75"/>
        <c:axId val="973244664"/>
        <c:axId val="853465512"/>
      </c:barChart>
      <c:lineChart>
        <c:grouping val="standard"/>
        <c:varyColors val="0"/>
        <c:ser>
          <c:idx val="1"/>
          <c:order val="1"/>
          <c:tx>
            <c:strRef>
              <c:f>'NTA Performance Dec 2020'!$E$2</c:f>
              <c:strCache>
                <c:ptCount val="1"/>
                <c:pt idx="0">
                  <c:v>ASX 200</c:v>
                </c:pt>
              </c:strCache>
            </c:strRef>
          </c:tx>
          <c:spPr>
            <a:ln w="19050" cap="rnd">
              <a:solidFill>
                <a:srgbClr val="FF0000"/>
              </a:solidFill>
              <a:prstDash val="dash"/>
              <a:round/>
            </a:ln>
            <a:effectLst/>
          </c:spPr>
          <c:marker>
            <c:symbol val="none"/>
          </c:marker>
          <c:dLbls>
            <c:dLbl>
              <c:idx val="60"/>
              <c:layout>
                <c:manualLayout>
                  <c:x val="1.5332386830083238E-2"/>
                  <c:y val="-1.0331498209703125E-16"/>
                </c:manualLayout>
              </c:layout>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49B6-4163-AB3B-12FEF2D6FFC1}"/>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'NTA Performance Dec 2020'!$C$3:$C$64</c:f>
              <c:strCache>
                <c:ptCount val="5"/>
                <c:pt idx="4">
                  <c:v>MA1</c:v>
                </c:pt>
              </c:strCache>
            </c:strRef>
          </c:cat>
          <c:val>
            <c:numRef>
              <c:f>'NTA Performance Dec 2020'!$E$3:$E$64</c:f>
              <c:numCache>
                <c:formatCode>0.0%</c:formatCode>
                <c:ptCount val="62"/>
                <c:pt idx="0">
                  <c:v>1.4E-2</c:v>
                </c:pt>
                <c:pt idx="1">
                  <c:v>1.4E-2</c:v>
                </c:pt>
                <c:pt idx="2">
                  <c:v>1.4E-2</c:v>
                </c:pt>
                <c:pt idx="3">
                  <c:v>1.4E-2</c:v>
                </c:pt>
                <c:pt idx="4">
                  <c:v>1.4E-2</c:v>
                </c:pt>
                <c:pt idx="5">
                  <c:v>1.4E-2</c:v>
                </c:pt>
                <c:pt idx="6">
                  <c:v>1.4E-2</c:v>
                </c:pt>
                <c:pt idx="7">
                  <c:v>1.4E-2</c:v>
                </c:pt>
                <c:pt idx="8">
                  <c:v>1.4E-2</c:v>
                </c:pt>
                <c:pt idx="9">
                  <c:v>1.4E-2</c:v>
                </c:pt>
                <c:pt idx="10">
                  <c:v>1.4E-2</c:v>
                </c:pt>
                <c:pt idx="11">
                  <c:v>1.4E-2</c:v>
                </c:pt>
                <c:pt idx="12">
                  <c:v>1.4E-2</c:v>
                </c:pt>
                <c:pt idx="13">
                  <c:v>1.4E-2</c:v>
                </c:pt>
                <c:pt idx="14">
                  <c:v>1.4E-2</c:v>
                </c:pt>
                <c:pt idx="15">
                  <c:v>1.4E-2</c:v>
                </c:pt>
                <c:pt idx="16">
                  <c:v>1.4E-2</c:v>
                </c:pt>
                <c:pt idx="17">
                  <c:v>1.4E-2</c:v>
                </c:pt>
                <c:pt idx="18">
                  <c:v>1.4E-2</c:v>
                </c:pt>
                <c:pt idx="19">
                  <c:v>1.4E-2</c:v>
                </c:pt>
                <c:pt idx="20">
                  <c:v>1.4E-2</c:v>
                </c:pt>
                <c:pt idx="21">
                  <c:v>1.4E-2</c:v>
                </c:pt>
                <c:pt idx="22">
                  <c:v>1.4E-2</c:v>
                </c:pt>
                <c:pt idx="23">
                  <c:v>1.4E-2</c:v>
                </c:pt>
                <c:pt idx="24">
                  <c:v>1.4E-2</c:v>
                </c:pt>
                <c:pt idx="25">
                  <c:v>1.4E-2</c:v>
                </c:pt>
                <c:pt idx="26">
                  <c:v>1.4E-2</c:v>
                </c:pt>
                <c:pt idx="27">
                  <c:v>1.4E-2</c:v>
                </c:pt>
                <c:pt idx="28">
                  <c:v>1.4E-2</c:v>
                </c:pt>
                <c:pt idx="29">
                  <c:v>1.4E-2</c:v>
                </c:pt>
                <c:pt idx="30">
                  <c:v>1.4E-2</c:v>
                </c:pt>
                <c:pt idx="31">
                  <c:v>1.4E-2</c:v>
                </c:pt>
                <c:pt idx="32">
                  <c:v>1.4E-2</c:v>
                </c:pt>
                <c:pt idx="33">
                  <c:v>1.4E-2</c:v>
                </c:pt>
                <c:pt idx="34">
                  <c:v>1.4E-2</c:v>
                </c:pt>
                <c:pt idx="35">
                  <c:v>1.4E-2</c:v>
                </c:pt>
                <c:pt idx="36">
                  <c:v>1.4E-2</c:v>
                </c:pt>
                <c:pt idx="37">
                  <c:v>1.4E-2</c:v>
                </c:pt>
                <c:pt idx="38">
                  <c:v>1.4E-2</c:v>
                </c:pt>
                <c:pt idx="39">
                  <c:v>1.4E-2</c:v>
                </c:pt>
                <c:pt idx="40">
                  <c:v>1.4E-2</c:v>
                </c:pt>
                <c:pt idx="41">
                  <c:v>1.4E-2</c:v>
                </c:pt>
                <c:pt idx="42">
                  <c:v>1.4E-2</c:v>
                </c:pt>
                <c:pt idx="43">
                  <c:v>1.4E-2</c:v>
                </c:pt>
                <c:pt idx="44">
                  <c:v>1.4E-2</c:v>
                </c:pt>
                <c:pt idx="45">
                  <c:v>1.4E-2</c:v>
                </c:pt>
                <c:pt idx="46">
                  <c:v>1.4E-2</c:v>
                </c:pt>
                <c:pt idx="47">
                  <c:v>1.4E-2</c:v>
                </c:pt>
                <c:pt idx="48">
                  <c:v>1.4E-2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numCache>
            </c:numRef>
          </c:val>
          <c:smooth val="0"/>
          <c:extLst>
            <c:ext xmlns:c16="http://schemas.microsoft.com/office/drawing/2014/chart" uri="{C3380CC4-5D6E-409C-BE32-E72D297353CC}">
              <c16:uniqueId val="{00000004-49B6-4163-AB3B-12FEF2D6FFC1}"/>
            </c:ext>
          </c:extLst>
        </c:ser>
        <c:dLbls>
          <c:showLegendKey val="0"/>
          <c:showVal val="0"/>
          <c:showCatName val="0"/>
          <c:showSerName val="0"/>
          <c:showPercent val="0"/>
          <c:showBubbleSize val="0"/>
        </c:dLbls>
        <c:marker val="1"/>
        <c:smooth val="0"/>
        <c:axId val="973244664"/>
        <c:axId val="853465512"/>
      </c:lineChart>
      <c:catAx>
        <c:axId val="973244664"/>
        <c:scaling>
          <c:orientation val="minMax"/>
        </c:scaling>
        <c:delete val="1"/>
        <c:axPos val="b"/>
        <c:numFmt formatCode="General" sourceLinked="1"/>
        <c:majorTickMark val="none"/>
        <c:minorTickMark val="none"/>
        <c:tickLblPos val="low"/>
        <c:crossAx val="853465512"/>
        <c:crosses val="autoZero"/>
        <c:auto val="1"/>
        <c:lblAlgn val="ctr"/>
        <c:lblOffset val="100"/>
        <c:noMultiLvlLbl val="0"/>
      </c:catAx>
      <c:valAx>
        <c:axId val="853465512"/>
        <c:scaling>
          <c:orientation val="minMax"/>
          <c:max val="0.5"/>
          <c:min val="-0.30000000000000004"/>
        </c:scaling>
        <c:delete val="0"/>
        <c:axPos val="l"/>
        <c:majorGridlines>
          <c:spPr>
            <a:ln w="9525" cap="flat" cmpd="sng" algn="ctr">
              <a:solidFill>
                <a:schemeClr val="bg2">
                  <a:lumMod val="20000"/>
                  <a:lumOff val="8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973244664"/>
        <c:crosses val="autoZero"/>
        <c:crossBetween val="between"/>
      </c:valAx>
      <c:spPr>
        <a:noFill/>
        <a:ln>
          <a:noFill/>
        </a:ln>
        <a:effectLst/>
      </c:spPr>
    </c:plotArea>
    <c:legend>
      <c:legendPos val="r"/>
      <c:layout>
        <c:manualLayout>
          <c:xMode val="edge"/>
          <c:yMode val="edge"/>
          <c:x val="0.32606260389723696"/>
          <c:y val="0.7032844343546375"/>
          <c:w val="0.34483566581849023"/>
          <c:h val="0.13419417820376289"/>
        </c:manualLayout>
      </c:layout>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sz="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Data1!$I$16</c:f>
              <c:strCache>
                <c:ptCount val="1"/>
                <c:pt idx="0">
                  <c:v>Afterpay Limited - Price</c:v>
                </c:pt>
              </c:strCache>
            </c:strRef>
          </c:tx>
          <c:spPr>
            <a:ln w="31750" cap="rnd">
              <a:solidFill>
                <a:srgbClr val="0A5599">
                  <a:lumMod val="60000"/>
                  <a:lumOff val="40000"/>
                </a:srgbClr>
              </a:solidFill>
              <a:round/>
            </a:ln>
            <a:effectLst>
              <a:outerShdw blurRad="40000" dist="23000" dir="5400000" rotWithShape="0">
                <a:srgbClr val="000000">
                  <a:alpha val="35000"/>
                </a:srgbClr>
              </a:outerShdw>
            </a:effectLst>
          </c:spPr>
          <c:marker>
            <c:symbol val="none"/>
          </c:marker>
          <c:dPt>
            <c:idx val="0"/>
            <c:marker>
              <c:symbol val="circle"/>
              <c:size val="10"/>
              <c:spPr>
                <a:solidFill>
                  <a:srgbClr val="002060"/>
                </a:solidFill>
                <a:ln w="12700">
                  <a:solidFill>
                    <a:srgbClr val="FFFFFF"/>
                  </a:solidFill>
                  <a:round/>
                </a:ln>
                <a:effectLst>
                  <a:outerShdw blurRad="40000" dist="23000" dir="5400000" rotWithShape="0">
                    <a:srgbClr val="000000">
                      <a:alpha val="35000"/>
                    </a:srgbClr>
                  </a:outerShdw>
                </a:effectLst>
              </c:spPr>
            </c:marker>
            <c:bubble3D val="0"/>
            <c:spPr>
              <a:ln w="31750" cap="rnd">
                <a:solidFill>
                  <a:srgbClr val="002060"/>
                </a:solidFill>
                <a:round/>
              </a:ln>
              <a:effectLst>
                <a:outerShdw blurRad="40000" dist="23000" dir="5400000" rotWithShape="0">
                  <a:srgbClr val="000000">
                    <a:alpha val="35000"/>
                  </a:srgbClr>
                </a:outerShdw>
              </a:effectLst>
            </c:spPr>
            <c:extLst>
              <c:ext xmlns:c16="http://schemas.microsoft.com/office/drawing/2014/chart" uri="{C3380CC4-5D6E-409C-BE32-E72D297353CC}">
                <c16:uniqueId val="{00000019-32AB-4601-898A-F807F55CDB66}"/>
              </c:ext>
            </c:extLst>
          </c:dPt>
          <c:dPt>
            <c:idx val="23"/>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17-2765-4881-B613-D36C0BC40CC3}"/>
              </c:ext>
            </c:extLst>
          </c:dPt>
          <c:dPt>
            <c:idx val="31"/>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spPr>
              <a:ln w="31750" cap="rnd">
                <a:solidFill>
                  <a:srgbClr val="FFFFFF"/>
                </a:solidFill>
                <a:round/>
              </a:ln>
              <a:effectLst>
                <a:outerShdw blurRad="40000" dist="23000" dir="5400000" rotWithShape="0">
                  <a:srgbClr val="000000">
                    <a:alpha val="35000"/>
                  </a:srgbClr>
                </a:outerShdw>
              </a:effectLst>
            </c:spPr>
            <c:extLst>
              <c:ext xmlns:c16="http://schemas.microsoft.com/office/drawing/2014/chart" uri="{C3380CC4-5D6E-409C-BE32-E72D297353CC}">
                <c16:uniqueId val="{0000001F-2765-4881-B613-D36C0BC40CC3}"/>
              </c:ext>
            </c:extLst>
          </c:dPt>
          <c:dPt>
            <c:idx val="36"/>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24-2765-4881-B613-D36C0BC40CC3}"/>
              </c:ext>
            </c:extLst>
          </c:dPt>
          <c:dPt>
            <c:idx val="41"/>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29-2765-4881-B613-D36C0BC40CC3}"/>
              </c:ext>
            </c:extLst>
          </c:dPt>
          <c:dPt>
            <c:idx val="46"/>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spPr>
              <a:ln w="31750" cap="rnd">
                <a:solidFill>
                  <a:srgbClr val="FFFFFF"/>
                </a:solidFill>
                <a:round/>
              </a:ln>
              <a:effectLst>
                <a:outerShdw blurRad="40000" dist="23000" dir="5400000" rotWithShape="0">
                  <a:srgbClr val="000000">
                    <a:alpha val="35000"/>
                  </a:srgbClr>
                </a:outerShdw>
              </a:effectLst>
            </c:spPr>
            <c:extLst>
              <c:ext xmlns:c16="http://schemas.microsoft.com/office/drawing/2014/chart" uri="{C3380CC4-5D6E-409C-BE32-E72D297353CC}">
                <c16:uniqueId val="{0000002E-2765-4881-B613-D36C0BC40CC3}"/>
              </c:ext>
            </c:extLst>
          </c:dPt>
          <c:dPt>
            <c:idx val="62"/>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spPr>
              <a:ln w="31750" cap="rnd">
                <a:solidFill>
                  <a:srgbClr val="FFFFFF"/>
                </a:solidFill>
                <a:round/>
              </a:ln>
              <a:effectLst>
                <a:outerShdw blurRad="40000" dist="23000" dir="5400000" rotWithShape="0">
                  <a:srgbClr val="000000">
                    <a:alpha val="35000"/>
                  </a:srgbClr>
                </a:outerShdw>
              </a:effectLst>
            </c:spPr>
            <c:extLst>
              <c:ext xmlns:c16="http://schemas.microsoft.com/office/drawing/2014/chart" uri="{C3380CC4-5D6E-409C-BE32-E72D297353CC}">
                <c16:uniqueId val="{0000003E-2765-4881-B613-D36C0BC40CC3}"/>
              </c:ext>
            </c:extLst>
          </c:dPt>
          <c:dPt>
            <c:idx val="92"/>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5C-2765-4881-B613-D36C0BC40CC3}"/>
              </c:ext>
            </c:extLst>
          </c:dPt>
          <c:dPt>
            <c:idx val="99"/>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63-2765-4881-B613-D36C0BC40CC3}"/>
              </c:ext>
            </c:extLst>
          </c:dPt>
          <c:dPt>
            <c:idx val="114"/>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72-2765-4881-B613-D36C0BC40CC3}"/>
              </c:ext>
            </c:extLst>
          </c:dPt>
          <c:dPt>
            <c:idx val="121"/>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79-2765-4881-B613-D36C0BC40CC3}"/>
              </c:ext>
            </c:extLst>
          </c:dPt>
          <c:dPt>
            <c:idx val="137"/>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89-2765-4881-B613-D36C0BC40CC3}"/>
              </c:ext>
            </c:extLst>
          </c:dPt>
          <c:dPt>
            <c:idx val="144"/>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90-2765-4881-B613-D36C0BC40CC3}"/>
              </c:ext>
            </c:extLst>
          </c:dPt>
          <c:dPt>
            <c:idx val="147"/>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93-2765-4881-B613-D36C0BC40CC3}"/>
              </c:ext>
            </c:extLst>
          </c:dPt>
          <c:dPt>
            <c:idx val="149"/>
            <c:marker>
              <c:symbol val="none"/>
            </c:marker>
            <c:bubble3D val="0"/>
            <c:extLst>
              <c:ext xmlns:c16="http://schemas.microsoft.com/office/drawing/2014/chart" uri="{C3380CC4-5D6E-409C-BE32-E72D297353CC}">
                <c16:uniqueId val="{00000095-2765-4881-B613-D36C0BC40CC3}"/>
              </c:ext>
            </c:extLst>
          </c:dPt>
          <c:dPt>
            <c:idx val="152"/>
            <c:marker>
              <c:symbol val="none"/>
            </c:marker>
            <c:bubble3D val="0"/>
            <c:extLst>
              <c:ext xmlns:c16="http://schemas.microsoft.com/office/drawing/2014/chart" uri="{C3380CC4-5D6E-409C-BE32-E72D297353CC}">
                <c16:uniqueId val="{00000098-2765-4881-B613-D36C0BC40CC3}"/>
              </c:ext>
            </c:extLst>
          </c:dPt>
          <c:dPt>
            <c:idx val="165"/>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A5-2765-4881-B613-D36C0BC40CC3}"/>
              </c:ext>
            </c:extLst>
          </c:dPt>
          <c:dPt>
            <c:idx val="168"/>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spPr>
              <a:ln w="31750" cap="rnd">
                <a:solidFill>
                  <a:srgbClr val="FFFFFF"/>
                </a:solidFill>
                <a:round/>
              </a:ln>
              <a:effectLst>
                <a:outerShdw blurRad="40000" dist="23000" dir="5400000" rotWithShape="0">
                  <a:srgbClr val="000000">
                    <a:alpha val="35000"/>
                  </a:srgbClr>
                </a:outerShdw>
              </a:effectLst>
            </c:spPr>
            <c:extLst>
              <c:ext xmlns:c16="http://schemas.microsoft.com/office/drawing/2014/chart" uri="{C3380CC4-5D6E-409C-BE32-E72D297353CC}">
                <c16:uniqueId val="{000000A8-2765-4881-B613-D36C0BC40CC3}"/>
              </c:ext>
            </c:extLst>
          </c:dPt>
          <c:dPt>
            <c:idx val="179"/>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B3-2765-4881-B613-D36C0BC40CC3}"/>
              </c:ext>
            </c:extLst>
          </c:dPt>
          <c:dPt>
            <c:idx val="185"/>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B9-2765-4881-B613-D36C0BC40CC3}"/>
              </c:ext>
            </c:extLst>
          </c:dPt>
          <c:dPt>
            <c:idx val="188"/>
            <c:marker>
              <c:symbol val="circle"/>
              <c:size val="10"/>
              <c:spPr>
                <a:solidFill>
                  <a:srgbClr val="0A5599">
                    <a:lumMod val="75000"/>
                  </a:srgbClr>
                </a:solidFill>
                <a:ln w="12700">
                  <a:solidFill>
                    <a:srgbClr val="FFFFFF"/>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BC-2765-4881-B613-D36C0BC40CC3}"/>
              </c:ext>
            </c:extLst>
          </c:dPt>
          <c:dPt>
            <c:idx val="189"/>
            <c:marker>
              <c:symbol val="none"/>
            </c:marker>
            <c:bubble3D val="0"/>
            <c:extLst>
              <c:ext xmlns:c16="http://schemas.microsoft.com/office/drawing/2014/chart" uri="{C3380CC4-5D6E-409C-BE32-E72D297353CC}">
                <c16:uniqueId val="{000000BD-2765-4881-B613-D36C0BC40CC3}"/>
              </c:ext>
            </c:extLst>
          </c:dPt>
          <c:cat>
            <c:numRef>
              <c:f>Data1!$H$17:$H$211</c:f>
              <c:numCache>
                <c:formatCode>m/d/yyyy</c:formatCode>
                <c:ptCount val="195"/>
                <c:pt idx="0">
                  <c:v>42916</c:v>
                </c:pt>
                <c:pt idx="1">
                  <c:v>42923</c:v>
                </c:pt>
                <c:pt idx="2">
                  <c:v>42930</c:v>
                </c:pt>
                <c:pt idx="3">
                  <c:v>42937</c:v>
                </c:pt>
                <c:pt idx="4">
                  <c:v>42944</c:v>
                </c:pt>
                <c:pt idx="5">
                  <c:v>42951</c:v>
                </c:pt>
                <c:pt idx="6">
                  <c:v>42958</c:v>
                </c:pt>
                <c:pt idx="7">
                  <c:v>42965</c:v>
                </c:pt>
                <c:pt idx="8">
                  <c:v>42972</c:v>
                </c:pt>
                <c:pt idx="9">
                  <c:v>42979</c:v>
                </c:pt>
                <c:pt idx="10">
                  <c:v>42986</c:v>
                </c:pt>
                <c:pt idx="11">
                  <c:v>42993</c:v>
                </c:pt>
                <c:pt idx="12">
                  <c:v>43000</c:v>
                </c:pt>
                <c:pt idx="13">
                  <c:v>43007</c:v>
                </c:pt>
                <c:pt idx="14">
                  <c:v>43014</c:v>
                </c:pt>
                <c:pt idx="15">
                  <c:v>43021</c:v>
                </c:pt>
                <c:pt idx="16">
                  <c:v>43028</c:v>
                </c:pt>
                <c:pt idx="17">
                  <c:v>43035</c:v>
                </c:pt>
                <c:pt idx="18">
                  <c:v>43042</c:v>
                </c:pt>
                <c:pt idx="19">
                  <c:v>43049</c:v>
                </c:pt>
                <c:pt idx="20">
                  <c:v>43056</c:v>
                </c:pt>
                <c:pt idx="21">
                  <c:v>43063</c:v>
                </c:pt>
                <c:pt idx="22">
                  <c:v>43070</c:v>
                </c:pt>
                <c:pt idx="23">
                  <c:v>43077</c:v>
                </c:pt>
                <c:pt idx="24">
                  <c:v>43084</c:v>
                </c:pt>
                <c:pt idx="25">
                  <c:v>43091</c:v>
                </c:pt>
                <c:pt idx="26">
                  <c:v>43098</c:v>
                </c:pt>
                <c:pt idx="27">
                  <c:v>43105</c:v>
                </c:pt>
                <c:pt idx="28">
                  <c:v>43112</c:v>
                </c:pt>
                <c:pt idx="29">
                  <c:v>43119</c:v>
                </c:pt>
                <c:pt idx="30">
                  <c:v>43126</c:v>
                </c:pt>
                <c:pt idx="31">
                  <c:v>43133</c:v>
                </c:pt>
                <c:pt idx="32">
                  <c:v>43140</c:v>
                </c:pt>
                <c:pt idx="33">
                  <c:v>43147</c:v>
                </c:pt>
                <c:pt idx="34">
                  <c:v>43154</c:v>
                </c:pt>
                <c:pt idx="35">
                  <c:v>43161</c:v>
                </c:pt>
                <c:pt idx="36">
                  <c:v>43168</c:v>
                </c:pt>
                <c:pt idx="37">
                  <c:v>43175</c:v>
                </c:pt>
                <c:pt idx="38">
                  <c:v>43182</c:v>
                </c:pt>
                <c:pt idx="39">
                  <c:v>43189</c:v>
                </c:pt>
                <c:pt idx="40">
                  <c:v>43196</c:v>
                </c:pt>
                <c:pt idx="41">
                  <c:v>43203</c:v>
                </c:pt>
                <c:pt idx="42">
                  <c:v>43210</c:v>
                </c:pt>
                <c:pt idx="43">
                  <c:v>43217</c:v>
                </c:pt>
                <c:pt idx="44">
                  <c:v>43224</c:v>
                </c:pt>
                <c:pt idx="45">
                  <c:v>43231</c:v>
                </c:pt>
                <c:pt idx="46">
                  <c:v>43238</c:v>
                </c:pt>
                <c:pt idx="47">
                  <c:v>43245</c:v>
                </c:pt>
                <c:pt idx="48">
                  <c:v>43252</c:v>
                </c:pt>
                <c:pt idx="49">
                  <c:v>43259</c:v>
                </c:pt>
                <c:pt idx="50">
                  <c:v>43266</c:v>
                </c:pt>
                <c:pt idx="51">
                  <c:v>43273</c:v>
                </c:pt>
                <c:pt idx="52">
                  <c:v>43280</c:v>
                </c:pt>
                <c:pt idx="53">
                  <c:v>43287</c:v>
                </c:pt>
                <c:pt idx="54">
                  <c:v>43294</c:v>
                </c:pt>
                <c:pt idx="55">
                  <c:v>43301</c:v>
                </c:pt>
                <c:pt idx="56">
                  <c:v>43308</c:v>
                </c:pt>
                <c:pt idx="57">
                  <c:v>43315</c:v>
                </c:pt>
                <c:pt idx="58">
                  <c:v>43322</c:v>
                </c:pt>
                <c:pt idx="59">
                  <c:v>43329</c:v>
                </c:pt>
                <c:pt idx="60">
                  <c:v>43336</c:v>
                </c:pt>
                <c:pt idx="61">
                  <c:v>43343</c:v>
                </c:pt>
                <c:pt idx="62">
                  <c:v>43350</c:v>
                </c:pt>
                <c:pt idx="63">
                  <c:v>43357</c:v>
                </c:pt>
                <c:pt idx="64">
                  <c:v>43364</c:v>
                </c:pt>
                <c:pt idx="65">
                  <c:v>43371</c:v>
                </c:pt>
                <c:pt idx="66">
                  <c:v>43378</c:v>
                </c:pt>
                <c:pt idx="67">
                  <c:v>43385</c:v>
                </c:pt>
                <c:pt idx="68">
                  <c:v>43392</c:v>
                </c:pt>
                <c:pt idx="69">
                  <c:v>43399</c:v>
                </c:pt>
                <c:pt idx="70">
                  <c:v>43406</c:v>
                </c:pt>
                <c:pt idx="71">
                  <c:v>43413</c:v>
                </c:pt>
                <c:pt idx="72">
                  <c:v>43420</c:v>
                </c:pt>
                <c:pt idx="73">
                  <c:v>43427</c:v>
                </c:pt>
                <c:pt idx="74">
                  <c:v>43434</c:v>
                </c:pt>
                <c:pt idx="75">
                  <c:v>43441</c:v>
                </c:pt>
                <c:pt idx="76">
                  <c:v>43448</c:v>
                </c:pt>
                <c:pt idx="77">
                  <c:v>43455</c:v>
                </c:pt>
                <c:pt idx="78">
                  <c:v>43462</c:v>
                </c:pt>
                <c:pt idx="79">
                  <c:v>43469</c:v>
                </c:pt>
                <c:pt idx="80">
                  <c:v>43476</c:v>
                </c:pt>
                <c:pt idx="81">
                  <c:v>43483</c:v>
                </c:pt>
                <c:pt idx="82">
                  <c:v>43490</c:v>
                </c:pt>
                <c:pt idx="83">
                  <c:v>43497</c:v>
                </c:pt>
                <c:pt idx="84">
                  <c:v>43504</c:v>
                </c:pt>
                <c:pt idx="85">
                  <c:v>43511</c:v>
                </c:pt>
                <c:pt idx="86">
                  <c:v>43518</c:v>
                </c:pt>
                <c:pt idx="87">
                  <c:v>43525</c:v>
                </c:pt>
                <c:pt idx="88">
                  <c:v>43532</c:v>
                </c:pt>
                <c:pt idx="89">
                  <c:v>43539</c:v>
                </c:pt>
                <c:pt idx="90">
                  <c:v>43546</c:v>
                </c:pt>
                <c:pt idx="91">
                  <c:v>43553</c:v>
                </c:pt>
                <c:pt idx="92">
                  <c:v>43560</c:v>
                </c:pt>
                <c:pt idx="93">
                  <c:v>43567</c:v>
                </c:pt>
                <c:pt idx="94">
                  <c:v>43574</c:v>
                </c:pt>
                <c:pt idx="95">
                  <c:v>43581</c:v>
                </c:pt>
                <c:pt idx="96">
                  <c:v>43588</c:v>
                </c:pt>
                <c:pt idx="97">
                  <c:v>43595</c:v>
                </c:pt>
                <c:pt idx="98">
                  <c:v>43602</c:v>
                </c:pt>
                <c:pt idx="99">
                  <c:v>43609</c:v>
                </c:pt>
                <c:pt idx="100">
                  <c:v>43616</c:v>
                </c:pt>
                <c:pt idx="101">
                  <c:v>43623</c:v>
                </c:pt>
                <c:pt idx="102">
                  <c:v>43630</c:v>
                </c:pt>
                <c:pt idx="103">
                  <c:v>43637</c:v>
                </c:pt>
                <c:pt idx="104">
                  <c:v>43644</c:v>
                </c:pt>
                <c:pt idx="105">
                  <c:v>43651</c:v>
                </c:pt>
                <c:pt idx="106">
                  <c:v>43658</c:v>
                </c:pt>
                <c:pt idx="107">
                  <c:v>43665</c:v>
                </c:pt>
                <c:pt idx="108">
                  <c:v>43672</c:v>
                </c:pt>
                <c:pt idx="109">
                  <c:v>43679</c:v>
                </c:pt>
                <c:pt idx="110">
                  <c:v>43686</c:v>
                </c:pt>
                <c:pt idx="111">
                  <c:v>43693</c:v>
                </c:pt>
                <c:pt idx="112">
                  <c:v>43700</c:v>
                </c:pt>
                <c:pt idx="113">
                  <c:v>43707</c:v>
                </c:pt>
                <c:pt idx="114">
                  <c:v>43714</c:v>
                </c:pt>
                <c:pt idx="115">
                  <c:v>43721</c:v>
                </c:pt>
                <c:pt idx="116">
                  <c:v>43728</c:v>
                </c:pt>
                <c:pt idx="117">
                  <c:v>43735</c:v>
                </c:pt>
                <c:pt idx="118">
                  <c:v>43742</c:v>
                </c:pt>
                <c:pt idx="119">
                  <c:v>43749</c:v>
                </c:pt>
                <c:pt idx="120">
                  <c:v>43756</c:v>
                </c:pt>
                <c:pt idx="121">
                  <c:v>43763</c:v>
                </c:pt>
                <c:pt idx="122">
                  <c:v>43770</c:v>
                </c:pt>
                <c:pt idx="123">
                  <c:v>43777</c:v>
                </c:pt>
                <c:pt idx="124">
                  <c:v>43784</c:v>
                </c:pt>
                <c:pt idx="125">
                  <c:v>43791</c:v>
                </c:pt>
                <c:pt idx="126">
                  <c:v>43798</c:v>
                </c:pt>
                <c:pt idx="127">
                  <c:v>43805</c:v>
                </c:pt>
                <c:pt idx="128">
                  <c:v>43812</c:v>
                </c:pt>
                <c:pt idx="129">
                  <c:v>43819</c:v>
                </c:pt>
                <c:pt idx="130">
                  <c:v>43826</c:v>
                </c:pt>
                <c:pt idx="131">
                  <c:v>43833</c:v>
                </c:pt>
                <c:pt idx="132">
                  <c:v>43840</c:v>
                </c:pt>
                <c:pt idx="133">
                  <c:v>43847</c:v>
                </c:pt>
                <c:pt idx="134">
                  <c:v>43854</c:v>
                </c:pt>
                <c:pt idx="135">
                  <c:v>43861</c:v>
                </c:pt>
                <c:pt idx="136">
                  <c:v>43868</c:v>
                </c:pt>
                <c:pt idx="137">
                  <c:v>43875</c:v>
                </c:pt>
                <c:pt idx="138">
                  <c:v>43882</c:v>
                </c:pt>
                <c:pt idx="139">
                  <c:v>43889</c:v>
                </c:pt>
                <c:pt idx="140">
                  <c:v>43896</c:v>
                </c:pt>
                <c:pt idx="141">
                  <c:v>43903</c:v>
                </c:pt>
                <c:pt idx="142">
                  <c:v>43910</c:v>
                </c:pt>
                <c:pt idx="143">
                  <c:v>43917</c:v>
                </c:pt>
                <c:pt idx="144">
                  <c:v>43924</c:v>
                </c:pt>
                <c:pt idx="145">
                  <c:v>43931</c:v>
                </c:pt>
                <c:pt idx="146">
                  <c:v>43938</c:v>
                </c:pt>
                <c:pt idx="147">
                  <c:v>43945</c:v>
                </c:pt>
                <c:pt idx="148">
                  <c:v>43952</c:v>
                </c:pt>
                <c:pt idx="149">
                  <c:v>43959</c:v>
                </c:pt>
                <c:pt idx="150">
                  <c:v>43966</c:v>
                </c:pt>
                <c:pt idx="151">
                  <c:v>43973</c:v>
                </c:pt>
                <c:pt idx="152">
                  <c:v>43980</c:v>
                </c:pt>
                <c:pt idx="153">
                  <c:v>43987</c:v>
                </c:pt>
                <c:pt idx="154">
                  <c:v>43994</c:v>
                </c:pt>
                <c:pt idx="155">
                  <c:v>44001</c:v>
                </c:pt>
                <c:pt idx="156">
                  <c:v>44008</c:v>
                </c:pt>
                <c:pt idx="157">
                  <c:v>44015</c:v>
                </c:pt>
                <c:pt idx="158">
                  <c:v>44022</c:v>
                </c:pt>
                <c:pt idx="159">
                  <c:v>44029</c:v>
                </c:pt>
                <c:pt idx="160">
                  <c:v>44036</c:v>
                </c:pt>
                <c:pt idx="161">
                  <c:v>44043</c:v>
                </c:pt>
                <c:pt idx="162">
                  <c:v>44050</c:v>
                </c:pt>
                <c:pt idx="163">
                  <c:v>44057</c:v>
                </c:pt>
                <c:pt idx="164">
                  <c:v>44064</c:v>
                </c:pt>
                <c:pt idx="165">
                  <c:v>44071</c:v>
                </c:pt>
                <c:pt idx="166">
                  <c:v>44078</c:v>
                </c:pt>
                <c:pt idx="167">
                  <c:v>44085</c:v>
                </c:pt>
                <c:pt idx="168">
                  <c:v>44092</c:v>
                </c:pt>
                <c:pt idx="169">
                  <c:v>44099</c:v>
                </c:pt>
                <c:pt idx="170">
                  <c:v>44106</c:v>
                </c:pt>
                <c:pt idx="171">
                  <c:v>44113</c:v>
                </c:pt>
                <c:pt idx="172">
                  <c:v>44120</c:v>
                </c:pt>
                <c:pt idx="173">
                  <c:v>44127</c:v>
                </c:pt>
                <c:pt idx="174">
                  <c:v>44134</c:v>
                </c:pt>
                <c:pt idx="175">
                  <c:v>44141</c:v>
                </c:pt>
                <c:pt idx="176">
                  <c:v>44148</c:v>
                </c:pt>
                <c:pt idx="177">
                  <c:v>44155</c:v>
                </c:pt>
                <c:pt idx="178">
                  <c:v>44162</c:v>
                </c:pt>
                <c:pt idx="179">
                  <c:v>44169</c:v>
                </c:pt>
                <c:pt idx="180">
                  <c:v>44176</c:v>
                </c:pt>
                <c:pt idx="181">
                  <c:v>44183</c:v>
                </c:pt>
                <c:pt idx="182">
                  <c:v>44190</c:v>
                </c:pt>
                <c:pt idx="183">
                  <c:v>44197</c:v>
                </c:pt>
                <c:pt idx="184">
                  <c:v>44204</c:v>
                </c:pt>
                <c:pt idx="185">
                  <c:v>44211</c:v>
                </c:pt>
                <c:pt idx="186">
                  <c:v>44218</c:v>
                </c:pt>
                <c:pt idx="187">
                  <c:v>44225</c:v>
                </c:pt>
                <c:pt idx="188">
                  <c:v>44232</c:v>
                </c:pt>
                <c:pt idx="189">
                  <c:v>44239</c:v>
                </c:pt>
                <c:pt idx="190">
                  <c:v>44242</c:v>
                </c:pt>
                <c:pt idx="191">
                  <c:v>44246</c:v>
                </c:pt>
                <c:pt idx="192">
                  <c:v>44253</c:v>
                </c:pt>
                <c:pt idx="193">
                  <c:v>44260</c:v>
                </c:pt>
                <c:pt idx="194">
                  <c:v>44267</c:v>
                </c:pt>
              </c:numCache>
            </c:numRef>
          </c:cat>
          <c:val>
            <c:numRef>
              <c:f>Data1!$I$17:$I$211</c:f>
              <c:numCache>
                <c:formatCode>#,##0.00</c:formatCode>
                <c:ptCount val="195"/>
                <c:pt idx="0">
                  <c:v>2.95</c:v>
                </c:pt>
                <c:pt idx="1">
                  <c:v>3.11</c:v>
                </c:pt>
                <c:pt idx="2">
                  <c:v>3.1</c:v>
                </c:pt>
                <c:pt idx="3">
                  <c:v>3.1</c:v>
                </c:pt>
                <c:pt idx="4">
                  <c:v>3.08</c:v>
                </c:pt>
                <c:pt idx="5">
                  <c:v>3.07</c:v>
                </c:pt>
                <c:pt idx="6">
                  <c:v>2.97</c:v>
                </c:pt>
                <c:pt idx="7">
                  <c:v>3.05</c:v>
                </c:pt>
                <c:pt idx="8">
                  <c:v>3.6</c:v>
                </c:pt>
                <c:pt idx="9">
                  <c:v>3.86</c:v>
                </c:pt>
                <c:pt idx="10">
                  <c:v>3.87</c:v>
                </c:pt>
                <c:pt idx="11">
                  <c:v>4.45</c:v>
                </c:pt>
                <c:pt idx="12">
                  <c:v>4.3</c:v>
                </c:pt>
                <c:pt idx="13">
                  <c:v>4.18</c:v>
                </c:pt>
                <c:pt idx="14">
                  <c:v>4.2699999999999996</c:v>
                </c:pt>
                <c:pt idx="15">
                  <c:v>4.32</c:v>
                </c:pt>
                <c:pt idx="16">
                  <c:v>5.43</c:v>
                </c:pt>
                <c:pt idx="17">
                  <c:v>5.37</c:v>
                </c:pt>
                <c:pt idx="18">
                  <c:v>5.2</c:v>
                </c:pt>
                <c:pt idx="19">
                  <c:v>5.62</c:v>
                </c:pt>
                <c:pt idx="20">
                  <c:v>5.46</c:v>
                </c:pt>
                <c:pt idx="21">
                  <c:v>5.23</c:v>
                </c:pt>
                <c:pt idx="22">
                  <c:v>4.8</c:v>
                </c:pt>
                <c:pt idx="23">
                  <c:v>5.14</c:v>
                </c:pt>
                <c:pt idx="24">
                  <c:v>5.3</c:v>
                </c:pt>
                <c:pt idx="25">
                  <c:v>5.91</c:v>
                </c:pt>
                <c:pt idx="26">
                  <c:v>5.97</c:v>
                </c:pt>
                <c:pt idx="27">
                  <c:v>6.65</c:v>
                </c:pt>
                <c:pt idx="28">
                  <c:v>6.5</c:v>
                </c:pt>
                <c:pt idx="29">
                  <c:v>7.49</c:v>
                </c:pt>
                <c:pt idx="30">
                  <c:v>7.72</c:v>
                </c:pt>
                <c:pt idx="31">
                  <c:v>7.55</c:v>
                </c:pt>
                <c:pt idx="32">
                  <c:v>6.6</c:v>
                </c:pt>
                <c:pt idx="33">
                  <c:v>6.75</c:v>
                </c:pt>
                <c:pt idx="34">
                  <c:v>7.19</c:v>
                </c:pt>
                <c:pt idx="35">
                  <c:v>7.19</c:v>
                </c:pt>
                <c:pt idx="36">
                  <c:v>7.8</c:v>
                </c:pt>
                <c:pt idx="37">
                  <c:v>7.32</c:v>
                </c:pt>
                <c:pt idx="38">
                  <c:v>7.13</c:v>
                </c:pt>
                <c:pt idx="39">
                  <c:v>6.44</c:v>
                </c:pt>
                <c:pt idx="40">
                  <c:v>5.45</c:v>
                </c:pt>
                <c:pt idx="41">
                  <c:v>5.59</c:v>
                </c:pt>
                <c:pt idx="42">
                  <c:v>5.64</c:v>
                </c:pt>
                <c:pt idx="43">
                  <c:v>5.95</c:v>
                </c:pt>
                <c:pt idx="44">
                  <c:v>6.17</c:v>
                </c:pt>
                <c:pt idx="45">
                  <c:v>6.84</c:v>
                </c:pt>
                <c:pt idx="46">
                  <c:v>7.07</c:v>
                </c:pt>
                <c:pt idx="47">
                  <c:v>7.68</c:v>
                </c:pt>
                <c:pt idx="48">
                  <c:v>7.7</c:v>
                </c:pt>
                <c:pt idx="49">
                  <c:v>8.36</c:v>
                </c:pt>
                <c:pt idx="50">
                  <c:v>9.1199999999999992</c:v>
                </c:pt>
                <c:pt idx="51">
                  <c:v>8.7200000000000006</c:v>
                </c:pt>
                <c:pt idx="52">
                  <c:v>9.35</c:v>
                </c:pt>
                <c:pt idx="53">
                  <c:v>9.9499999999999993</c:v>
                </c:pt>
                <c:pt idx="54">
                  <c:v>10.98</c:v>
                </c:pt>
                <c:pt idx="55">
                  <c:v>14.38</c:v>
                </c:pt>
                <c:pt idx="56">
                  <c:v>14.39</c:v>
                </c:pt>
                <c:pt idx="57">
                  <c:v>14.31</c:v>
                </c:pt>
                <c:pt idx="58">
                  <c:v>14.57</c:v>
                </c:pt>
                <c:pt idx="59">
                  <c:v>16.61</c:v>
                </c:pt>
                <c:pt idx="60">
                  <c:v>19.690000000000001</c:v>
                </c:pt>
                <c:pt idx="61">
                  <c:v>18.13</c:v>
                </c:pt>
                <c:pt idx="62">
                  <c:v>15</c:v>
                </c:pt>
                <c:pt idx="63">
                  <c:v>17.27</c:v>
                </c:pt>
                <c:pt idx="64">
                  <c:v>15.82</c:v>
                </c:pt>
                <c:pt idx="65">
                  <c:v>17.95</c:v>
                </c:pt>
                <c:pt idx="66">
                  <c:v>17.7</c:v>
                </c:pt>
                <c:pt idx="67">
                  <c:v>14.75</c:v>
                </c:pt>
                <c:pt idx="68">
                  <c:v>12.5</c:v>
                </c:pt>
                <c:pt idx="69">
                  <c:v>11.37</c:v>
                </c:pt>
                <c:pt idx="70">
                  <c:v>13.08</c:v>
                </c:pt>
                <c:pt idx="71">
                  <c:v>13.49</c:v>
                </c:pt>
                <c:pt idx="72">
                  <c:v>12.89</c:v>
                </c:pt>
                <c:pt idx="73">
                  <c:v>11.29</c:v>
                </c:pt>
                <c:pt idx="74">
                  <c:v>14.42</c:v>
                </c:pt>
                <c:pt idx="75">
                  <c:v>12.69</c:v>
                </c:pt>
                <c:pt idx="76">
                  <c:v>12.3</c:v>
                </c:pt>
                <c:pt idx="77">
                  <c:v>11.76</c:v>
                </c:pt>
                <c:pt idx="78">
                  <c:v>12.14</c:v>
                </c:pt>
                <c:pt idx="79">
                  <c:v>12.08</c:v>
                </c:pt>
                <c:pt idx="80">
                  <c:v>13.53</c:v>
                </c:pt>
                <c:pt idx="81">
                  <c:v>16.100000000000001</c:v>
                </c:pt>
                <c:pt idx="82">
                  <c:v>16.239999999999998</c:v>
                </c:pt>
                <c:pt idx="83">
                  <c:v>16.21</c:v>
                </c:pt>
                <c:pt idx="84">
                  <c:v>17.100000000000001</c:v>
                </c:pt>
                <c:pt idx="85">
                  <c:v>18.57</c:v>
                </c:pt>
                <c:pt idx="86">
                  <c:v>17.2</c:v>
                </c:pt>
                <c:pt idx="87">
                  <c:v>19.57</c:v>
                </c:pt>
                <c:pt idx="88">
                  <c:v>19.63</c:v>
                </c:pt>
                <c:pt idx="89">
                  <c:v>20.55</c:v>
                </c:pt>
                <c:pt idx="90">
                  <c:v>20.65</c:v>
                </c:pt>
                <c:pt idx="91">
                  <c:v>20.95</c:v>
                </c:pt>
                <c:pt idx="92">
                  <c:v>24.4</c:v>
                </c:pt>
                <c:pt idx="93">
                  <c:v>25.3</c:v>
                </c:pt>
                <c:pt idx="94">
                  <c:v>22.81</c:v>
                </c:pt>
                <c:pt idx="95">
                  <c:v>23.82</c:v>
                </c:pt>
                <c:pt idx="96">
                  <c:v>27.65</c:v>
                </c:pt>
                <c:pt idx="97">
                  <c:v>26.21</c:v>
                </c:pt>
                <c:pt idx="98">
                  <c:v>25.6</c:v>
                </c:pt>
                <c:pt idx="99">
                  <c:v>23.98</c:v>
                </c:pt>
                <c:pt idx="100">
                  <c:v>24.15</c:v>
                </c:pt>
                <c:pt idx="101">
                  <c:v>24.17</c:v>
                </c:pt>
                <c:pt idx="102">
                  <c:v>21.59</c:v>
                </c:pt>
                <c:pt idx="103">
                  <c:v>23.85</c:v>
                </c:pt>
                <c:pt idx="104">
                  <c:v>25.07</c:v>
                </c:pt>
                <c:pt idx="105">
                  <c:v>26.84</c:v>
                </c:pt>
                <c:pt idx="106">
                  <c:v>24.48</c:v>
                </c:pt>
                <c:pt idx="107">
                  <c:v>24.02</c:v>
                </c:pt>
                <c:pt idx="108">
                  <c:v>26.14</c:v>
                </c:pt>
                <c:pt idx="109">
                  <c:v>25.49</c:v>
                </c:pt>
                <c:pt idx="110">
                  <c:v>24.17</c:v>
                </c:pt>
                <c:pt idx="111">
                  <c:v>23.26</c:v>
                </c:pt>
                <c:pt idx="112">
                  <c:v>24.54</c:v>
                </c:pt>
                <c:pt idx="113">
                  <c:v>30.98</c:v>
                </c:pt>
                <c:pt idx="114">
                  <c:v>33.880000000000003</c:v>
                </c:pt>
                <c:pt idx="115">
                  <c:v>31.94</c:v>
                </c:pt>
                <c:pt idx="116">
                  <c:v>33.049999999999997</c:v>
                </c:pt>
                <c:pt idx="117">
                  <c:v>36.57</c:v>
                </c:pt>
                <c:pt idx="118">
                  <c:v>34.15</c:v>
                </c:pt>
                <c:pt idx="119">
                  <c:v>35.119999999999997</c:v>
                </c:pt>
                <c:pt idx="120">
                  <c:v>29.65</c:v>
                </c:pt>
                <c:pt idx="121">
                  <c:v>29.3</c:v>
                </c:pt>
                <c:pt idx="122">
                  <c:v>27.45</c:v>
                </c:pt>
                <c:pt idx="123">
                  <c:v>26.97</c:v>
                </c:pt>
                <c:pt idx="124">
                  <c:v>32.909999999999997</c:v>
                </c:pt>
                <c:pt idx="125">
                  <c:v>30.49</c:v>
                </c:pt>
                <c:pt idx="126">
                  <c:v>31.6</c:v>
                </c:pt>
                <c:pt idx="127">
                  <c:v>29.9</c:v>
                </c:pt>
                <c:pt idx="128">
                  <c:v>28.7</c:v>
                </c:pt>
                <c:pt idx="129">
                  <c:v>29.27</c:v>
                </c:pt>
                <c:pt idx="130">
                  <c:v>30.58</c:v>
                </c:pt>
                <c:pt idx="131">
                  <c:v>30.27</c:v>
                </c:pt>
                <c:pt idx="132">
                  <c:v>31.13</c:v>
                </c:pt>
                <c:pt idx="133">
                  <c:v>33.22</c:v>
                </c:pt>
                <c:pt idx="134">
                  <c:v>37</c:v>
                </c:pt>
                <c:pt idx="135">
                  <c:v>38.549999999999997</c:v>
                </c:pt>
                <c:pt idx="136">
                  <c:v>39.44</c:v>
                </c:pt>
                <c:pt idx="137">
                  <c:v>38.61</c:v>
                </c:pt>
                <c:pt idx="138">
                  <c:v>38.99</c:v>
                </c:pt>
                <c:pt idx="139">
                  <c:v>33.17</c:v>
                </c:pt>
                <c:pt idx="140">
                  <c:v>32.94</c:v>
                </c:pt>
                <c:pt idx="141">
                  <c:v>23.24</c:v>
                </c:pt>
                <c:pt idx="142">
                  <c:v>12.44</c:v>
                </c:pt>
                <c:pt idx="143">
                  <c:v>19.100000000000001</c:v>
                </c:pt>
                <c:pt idx="144">
                  <c:v>19.55</c:v>
                </c:pt>
                <c:pt idx="145">
                  <c:v>22</c:v>
                </c:pt>
                <c:pt idx="146">
                  <c:v>29</c:v>
                </c:pt>
                <c:pt idx="147">
                  <c:v>27.01</c:v>
                </c:pt>
                <c:pt idx="148">
                  <c:v>29.16</c:v>
                </c:pt>
                <c:pt idx="149">
                  <c:v>39.880000000000003</c:v>
                </c:pt>
                <c:pt idx="150">
                  <c:v>41.2</c:v>
                </c:pt>
                <c:pt idx="151">
                  <c:v>44.51</c:v>
                </c:pt>
                <c:pt idx="152">
                  <c:v>47.41</c:v>
                </c:pt>
                <c:pt idx="153">
                  <c:v>50.61</c:v>
                </c:pt>
                <c:pt idx="154">
                  <c:v>51.86</c:v>
                </c:pt>
                <c:pt idx="155">
                  <c:v>58.69</c:v>
                </c:pt>
                <c:pt idx="156">
                  <c:v>57</c:v>
                </c:pt>
                <c:pt idx="157">
                  <c:v>67.5</c:v>
                </c:pt>
                <c:pt idx="158">
                  <c:v>72.31</c:v>
                </c:pt>
                <c:pt idx="159">
                  <c:v>67.37</c:v>
                </c:pt>
                <c:pt idx="160">
                  <c:v>69.81</c:v>
                </c:pt>
                <c:pt idx="161">
                  <c:v>68.540000000000006</c:v>
                </c:pt>
                <c:pt idx="162">
                  <c:v>70.7</c:v>
                </c:pt>
                <c:pt idx="163">
                  <c:v>75.8</c:v>
                </c:pt>
                <c:pt idx="164">
                  <c:v>78.95</c:v>
                </c:pt>
                <c:pt idx="165">
                  <c:v>88.75</c:v>
                </c:pt>
                <c:pt idx="166">
                  <c:v>78.2</c:v>
                </c:pt>
                <c:pt idx="167">
                  <c:v>73.87</c:v>
                </c:pt>
                <c:pt idx="168">
                  <c:v>75.8</c:v>
                </c:pt>
                <c:pt idx="169">
                  <c:v>75.95</c:v>
                </c:pt>
                <c:pt idx="170">
                  <c:v>79.650000000000006</c:v>
                </c:pt>
                <c:pt idx="171">
                  <c:v>89.51</c:v>
                </c:pt>
                <c:pt idx="172">
                  <c:v>96.72</c:v>
                </c:pt>
                <c:pt idx="173">
                  <c:v>102.13</c:v>
                </c:pt>
                <c:pt idx="174">
                  <c:v>96.69</c:v>
                </c:pt>
                <c:pt idx="175">
                  <c:v>100.5</c:v>
                </c:pt>
                <c:pt idx="176">
                  <c:v>101.85</c:v>
                </c:pt>
                <c:pt idx="177">
                  <c:v>97.59</c:v>
                </c:pt>
                <c:pt idx="178">
                  <c:v>94.7</c:v>
                </c:pt>
                <c:pt idx="179">
                  <c:v>94.5</c:v>
                </c:pt>
                <c:pt idx="180">
                  <c:v>101.01</c:v>
                </c:pt>
                <c:pt idx="181">
                  <c:v>111.29</c:v>
                </c:pt>
                <c:pt idx="182">
                  <c:v>115.95</c:v>
                </c:pt>
                <c:pt idx="183">
                  <c:v>118</c:v>
                </c:pt>
                <c:pt idx="184">
                  <c:v>116</c:v>
                </c:pt>
                <c:pt idx="185">
                  <c:v>133.15</c:v>
                </c:pt>
                <c:pt idx="186">
                  <c:v>141.33000000000001</c:v>
                </c:pt>
                <c:pt idx="187">
                  <c:v>135.1</c:v>
                </c:pt>
                <c:pt idx="188">
                  <c:v>151.30000000000001</c:v>
                </c:pt>
                <c:pt idx="189">
                  <c:v>151.74</c:v>
                </c:pt>
                <c:pt idx="190">
                  <c:v>154</c:v>
                </c:pt>
                <c:pt idx="191">
                  <c:v>158</c:v>
                </c:pt>
                <c:pt idx="192">
                  <c:v>119.52</c:v>
                </c:pt>
                <c:pt idx="193">
                  <c:v>115.4</c:v>
                </c:pt>
                <c:pt idx="194">
                  <c:v>114.07</c:v>
                </c:pt>
              </c:numCache>
            </c:numRef>
          </c:val>
          <c:smooth val="0"/>
          <c:extLst>
            <c:ext xmlns:c16="http://schemas.microsoft.com/office/drawing/2014/chart" uri="{C3380CC4-5D6E-409C-BE32-E72D297353CC}">
              <c16:uniqueId val="{000000C2-2765-4881-B613-D36C0BC40CC3}"/>
            </c:ext>
          </c:extLst>
        </c:ser>
        <c:dLbls>
          <c:showLegendKey val="0"/>
          <c:showVal val="0"/>
          <c:showCatName val="0"/>
          <c:showSerName val="0"/>
          <c:showPercent val="0"/>
          <c:showBubbleSize val="0"/>
        </c:dLbls>
        <c:smooth val="0"/>
        <c:axId val="1175782912"/>
        <c:axId val="1175784224"/>
      </c:lineChart>
      <c:dateAx>
        <c:axId val="1175782912"/>
        <c:scaling>
          <c:orientation val="minMax"/>
        </c:scaling>
        <c:delete val="0"/>
        <c:axPos val="b"/>
        <c:numFmt formatCode="mmm\ yyyy" sourceLinked="0"/>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175784224"/>
        <c:crosses val="autoZero"/>
        <c:auto val="1"/>
        <c:lblOffset val="100"/>
        <c:baseTimeUnit val="days"/>
      </c:dateAx>
      <c:valAx>
        <c:axId val="1175784224"/>
        <c:scaling>
          <c:orientation val="minMax"/>
          <c:max val="160"/>
        </c:scaling>
        <c:delete val="0"/>
        <c:axPos val="l"/>
        <c:majorGridlines>
          <c:spPr>
            <a:ln w="9525" cap="flat" cmpd="sng" algn="ctr">
              <a:solidFill>
                <a:srgbClr val="FFFFFF">
                  <a:lumMod val="95000"/>
                  <a:alpha val="50000"/>
                </a:srgbClr>
              </a:solidFill>
              <a:round/>
            </a:ln>
            <a:effectLst/>
          </c:spPr>
        </c:majorGridlines>
        <c:title>
          <c:tx>
            <c:rich>
              <a:bodyPr rot="-5400000" spcFirstLastPara="1" vertOverflow="ellipsis" vert="horz" wrap="square" anchor="ctr" anchorCtr="1"/>
              <a:lstStyle/>
              <a:p>
                <a:pPr>
                  <a:defRPr sz="1100" b="1" i="0" u="none" strike="noStrike" kern="1200" baseline="0">
                    <a:solidFill>
                      <a:schemeClr val="tx2"/>
                    </a:solidFill>
                    <a:latin typeface="+mn-lt"/>
                    <a:ea typeface="+mn-ea"/>
                    <a:cs typeface="+mn-cs"/>
                  </a:defRPr>
                </a:pPr>
                <a:r>
                  <a:rPr lang="en-GB" sz="1100"/>
                  <a:t>Share price $</a:t>
                </a:r>
              </a:p>
            </c:rich>
          </c:tx>
          <c:overlay val="0"/>
          <c:spPr>
            <a:noFill/>
            <a:ln>
              <a:noFill/>
            </a:ln>
            <a:effectLst/>
          </c:spPr>
          <c:txPr>
            <a:bodyPr rot="-5400000" spcFirstLastPara="1" vertOverflow="ellipsis" vert="horz" wrap="square" anchor="ctr" anchorCtr="1"/>
            <a:lstStyle/>
            <a:p>
              <a:pPr>
                <a:defRPr sz="1100" b="1" i="0" u="none" strike="noStrike" kern="1200" baseline="0">
                  <a:solidFill>
                    <a:schemeClr val="tx2"/>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175782912"/>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S&amp;P ASX 200 Price</a:t>
            </a:r>
            <a:r>
              <a:rPr lang="en-US" baseline="0"/>
              <a:t> (</a:t>
            </a:r>
            <a:r>
              <a:rPr lang="en-US"/>
              <a:t>Indexed</a:t>
            </a:r>
            <a:r>
              <a:rPr lang="en-US" baseline="0"/>
              <a:t>) and</a:t>
            </a:r>
          </a:p>
          <a:p>
            <a:pPr>
              <a:defRPr/>
            </a:pPr>
            <a:r>
              <a:rPr lang="en-US"/>
              <a:t>Monash Investors' Investment Activity</a:t>
            </a:r>
            <a:r>
              <a:rPr lang="en-US" baseline="0"/>
              <a:t> </a:t>
            </a:r>
            <a:endParaRPr lang="en-US"/>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6.5471205017436529E-2"/>
          <c:y val="0.17715787618963491"/>
          <c:w val="0.907538247412361"/>
          <c:h val="0.75325601070606463"/>
        </c:manualLayout>
      </c:layout>
      <c:lineChart>
        <c:grouping val="standard"/>
        <c:varyColors val="0"/>
        <c:ser>
          <c:idx val="0"/>
          <c:order val="0"/>
          <c:tx>
            <c:strRef>
              <c:f>'ASX 200 YTD Refined'!$F$16</c:f>
              <c:strCache>
                <c:ptCount val="1"/>
                <c:pt idx="0">
                  <c:v>S&amp;P ASX 200 - Price Indexed</c:v>
                </c:pt>
              </c:strCache>
            </c:strRef>
          </c:tx>
          <c:spPr>
            <a:ln w="31750" cap="rnd">
              <a:solidFill>
                <a:schemeClr val="accent1"/>
              </a:solidFill>
              <a:round/>
            </a:ln>
            <a:effectLst>
              <a:outerShdw blurRad="40000" dist="23000" dir="5400000" rotWithShape="0">
                <a:srgbClr val="000000">
                  <a:alpha val="35000"/>
                </a:srgbClr>
              </a:outerShdw>
            </a:effectLst>
          </c:spPr>
          <c:marker>
            <c:symbol val="none"/>
          </c:marker>
          <c:dPt>
            <c:idx val="3"/>
            <c:marker>
              <c:symbol val="circle"/>
              <c:size val="12"/>
              <c:spPr>
                <a:solidFill>
                  <a:schemeClr val="tx2"/>
                </a:solidFill>
                <a:ln w="12700">
                  <a:solidFill>
                    <a:schemeClr val="bg1"/>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0-10C1-49D5-9938-EE7F2F3473C1}"/>
              </c:ext>
            </c:extLst>
          </c:dPt>
          <c:dPt>
            <c:idx val="24"/>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1-10C1-49D5-9938-EE7F2F3473C1}"/>
              </c:ext>
            </c:extLst>
          </c:dPt>
          <c:dPt>
            <c:idx val="47"/>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2-10C1-49D5-9938-EE7F2F3473C1}"/>
              </c:ext>
            </c:extLst>
          </c:dPt>
          <c:dPt>
            <c:idx val="51"/>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3-10C1-49D5-9938-EE7F2F3473C1}"/>
              </c:ext>
            </c:extLst>
          </c:dPt>
          <c:dPt>
            <c:idx val="62"/>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4-10C1-49D5-9938-EE7F2F3473C1}"/>
              </c:ext>
            </c:extLst>
          </c:dPt>
          <c:dPt>
            <c:idx val="74"/>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5-10C1-49D5-9938-EE7F2F3473C1}"/>
              </c:ext>
            </c:extLst>
          </c:dPt>
          <c:dPt>
            <c:idx val="85"/>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6-10C1-49D5-9938-EE7F2F3473C1}"/>
              </c:ext>
            </c:extLst>
          </c:dPt>
          <c:dPt>
            <c:idx val="108"/>
            <c:marker>
              <c:symbol val="circle"/>
              <c:size val="12"/>
              <c:spPr>
                <a:solidFill>
                  <a:schemeClr val="tx2"/>
                </a:solidFill>
                <a:ln w="12700">
                  <a:solidFill>
                    <a:schemeClr val="bg1"/>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7-10C1-49D5-9938-EE7F2F3473C1}"/>
              </c:ext>
            </c:extLst>
          </c:dPt>
          <c:dPt>
            <c:idx val="124"/>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8-10C1-49D5-9938-EE7F2F3473C1}"/>
              </c:ext>
            </c:extLst>
          </c:dPt>
          <c:dPt>
            <c:idx val="129"/>
            <c:marker>
              <c:symbol val="circle"/>
              <c:size val="12"/>
              <c:spPr>
                <a:solidFill>
                  <a:schemeClr val="tx2"/>
                </a:solidFill>
                <a:ln w="12700">
                  <a:solidFill>
                    <a:schemeClr val="lt2"/>
                  </a:solidFill>
                  <a:round/>
                </a:ln>
                <a:effectLst>
                  <a:outerShdw blurRad="40000" dist="23000" dir="5400000" rotWithShape="0">
                    <a:srgbClr val="000000">
                      <a:alpha val="35000"/>
                    </a:srgbClr>
                  </a:outerShdw>
                </a:effectLst>
              </c:spPr>
            </c:marker>
            <c:bubble3D val="0"/>
            <c:extLst>
              <c:ext xmlns:c16="http://schemas.microsoft.com/office/drawing/2014/chart" uri="{C3380CC4-5D6E-409C-BE32-E72D297353CC}">
                <c16:uniqueId val="{00000009-10C1-49D5-9938-EE7F2F3473C1}"/>
              </c:ext>
            </c:extLst>
          </c:dPt>
          <c:dLbls>
            <c:dLbl>
              <c:idx val="3"/>
              <c:layout>
                <c:manualLayout>
                  <c:x val="-3.3166535179675029E-2"/>
                  <c:y val="4.9852578144897595E-2"/>
                </c:manualLayout>
              </c:layout>
              <c:tx>
                <c:rich>
                  <a:bodyPr/>
                  <a:lstStyle/>
                  <a:p>
                    <a:r>
                      <a:rPr lang="en-US" b="1"/>
                      <a:t>8%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0C1-49D5-9938-EE7F2F3473C1}"/>
                </c:ext>
              </c:extLst>
            </c:dLbl>
            <c:dLbl>
              <c:idx val="24"/>
              <c:layout>
                <c:manualLayout>
                  <c:x val="-4.3719523645935274E-2"/>
                  <c:y val="-5.5717587338414983E-2"/>
                </c:manualLayout>
              </c:layout>
              <c:tx>
                <c:rich>
                  <a:bodyPr/>
                  <a:lstStyle/>
                  <a:p>
                    <a:r>
                      <a:rPr lang="en-US" b="1"/>
                      <a:t>20%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0C1-49D5-9938-EE7F2F3473C1}"/>
                </c:ext>
              </c:extLst>
            </c:dLbl>
            <c:dLbl>
              <c:idx val="47"/>
              <c:layout>
                <c:manualLayout>
                  <c:x val="1.5075697808943189E-3"/>
                  <c:y val="-2.6392541370828138E-2"/>
                </c:manualLayout>
              </c:layout>
              <c:tx>
                <c:rich>
                  <a:bodyPr/>
                  <a:lstStyle/>
                  <a:p>
                    <a:r>
                      <a:rPr lang="en-US" b="1"/>
                      <a:t>40%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0C1-49D5-9938-EE7F2F3473C1}"/>
                </c:ext>
              </c:extLst>
            </c:dLbl>
            <c:dLbl>
              <c:idx val="51"/>
              <c:layout>
                <c:manualLayout>
                  <c:x val="1.5075697808943189E-3"/>
                  <c:y val="-1.1730018387034727E-2"/>
                </c:manualLayout>
              </c:layout>
              <c:tx>
                <c:rich>
                  <a:bodyPr/>
                  <a:lstStyle/>
                  <a:p>
                    <a:r>
                      <a:rPr lang="en-US" b="1"/>
                      <a:t>50%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0C1-49D5-9938-EE7F2F3473C1}"/>
                </c:ext>
              </c:extLst>
            </c:dLbl>
            <c:dLbl>
              <c:idx val="62"/>
              <c:layout>
                <c:manualLayout>
                  <c:x val="0"/>
                  <c:y val="6.4515101128690897E-2"/>
                </c:manualLayout>
              </c:layout>
              <c:tx>
                <c:rich>
                  <a:bodyPr/>
                  <a:lstStyle/>
                  <a:p>
                    <a:r>
                      <a:rPr lang="en-US" b="1"/>
                      <a:t>34%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0C1-49D5-9938-EE7F2F3473C1}"/>
                </c:ext>
              </c:extLst>
            </c:dLbl>
            <c:dLbl>
              <c:idx val="74"/>
              <c:layout>
                <c:manualLayout>
                  <c:x val="-1.3568128028048869E-2"/>
                  <c:y val="5.5717587338414955E-2"/>
                </c:manualLayout>
              </c:layout>
              <c:tx>
                <c:rich>
                  <a:bodyPr/>
                  <a:lstStyle/>
                  <a:p>
                    <a:r>
                      <a:rPr lang="en-US" b="1"/>
                      <a:t>9%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0C1-49D5-9938-EE7F2F3473C1}"/>
                </c:ext>
              </c:extLst>
            </c:dLbl>
            <c:dLbl>
              <c:idx val="85"/>
              <c:layout>
                <c:manualLayout>
                  <c:x val="-2.4121116494309102E-2"/>
                  <c:y val="-8.797513790276057E-2"/>
                </c:manualLayout>
              </c:layout>
              <c:tx>
                <c:rich>
                  <a:bodyPr/>
                  <a:lstStyle/>
                  <a:p>
                    <a:r>
                      <a:rPr lang="en-US" b="1"/>
                      <a:t>1%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0C1-49D5-9938-EE7F2F3473C1}"/>
                </c:ext>
              </c:extLst>
            </c:dLbl>
            <c:dLbl>
              <c:idx val="108"/>
              <c:layout>
                <c:manualLayout>
                  <c:x val="-1.0552988466260342E-2"/>
                  <c:y val="4.3987568951380229E-2"/>
                </c:manualLayout>
              </c:layout>
              <c:tx>
                <c:rich>
                  <a:bodyPr/>
                  <a:lstStyle/>
                  <a:p>
                    <a:r>
                      <a:rPr lang="en-US" b="1"/>
                      <a:t>6%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0C1-49D5-9938-EE7F2F3473C1}"/>
                </c:ext>
              </c:extLst>
            </c:dLbl>
            <c:dLbl>
              <c:idx val="124"/>
              <c:layout>
                <c:manualLayout>
                  <c:x val="-3.6181674741463651E-2"/>
                  <c:y val="-5.2785082741656275E-2"/>
                </c:manualLayout>
              </c:layout>
              <c:tx>
                <c:rich>
                  <a:bodyPr/>
                  <a:lstStyle/>
                  <a:p>
                    <a:r>
                      <a:rPr lang="en-US" b="1"/>
                      <a:t>4%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0C1-49D5-9938-EE7F2F3473C1}"/>
                </c:ext>
              </c:extLst>
            </c:dLbl>
            <c:dLbl>
              <c:idx val="129"/>
              <c:layout>
                <c:manualLayout>
                  <c:x val="-6.0302791235773857E-3"/>
                  <c:y val="4.9852578144897595E-2"/>
                </c:manualLayout>
              </c:layout>
              <c:tx>
                <c:rich>
                  <a:bodyPr/>
                  <a:lstStyle/>
                  <a:p>
                    <a:r>
                      <a:rPr lang="en-US" b="1"/>
                      <a:t>14%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0C1-49D5-9938-EE7F2F3473C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'ASX 200 YTD Refined'!$E$17:$E$170</c:f>
              <c:numCache>
                <c:formatCode>mm/dd/yy</c:formatCode>
                <c:ptCount val="154"/>
                <c:pt idx="0">
                  <c:v>43830</c:v>
                </c:pt>
                <c:pt idx="1">
                  <c:v>43831</c:v>
                </c:pt>
                <c:pt idx="2">
                  <c:v>43832</c:v>
                </c:pt>
                <c:pt idx="3">
                  <c:v>43833</c:v>
                </c:pt>
                <c:pt idx="4">
                  <c:v>43836</c:v>
                </c:pt>
                <c:pt idx="5">
                  <c:v>43837</c:v>
                </c:pt>
                <c:pt idx="6">
                  <c:v>43838</c:v>
                </c:pt>
                <c:pt idx="7">
                  <c:v>43839</c:v>
                </c:pt>
                <c:pt idx="8">
                  <c:v>43840</c:v>
                </c:pt>
                <c:pt idx="9">
                  <c:v>43843</c:v>
                </c:pt>
                <c:pt idx="10">
                  <c:v>43844</c:v>
                </c:pt>
                <c:pt idx="11">
                  <c:v>43845</c:v>
                </c:pt>
                <c:pt idx="12">
                  <c:v>43846</c:v>
                </c:pt>
                <c:pt idx="13">
                  <c:v>43847</c:v>
                </c:pt>
                <c:pt idx="14">
                  <c:v>43850</c:v>
                </c:pt>
                <c:pt idx="15">
                  <c:v>43851</c:v>
                </c:pt>
                <c:pt idx="16">
                  <c:v>43852</c:v>
                </c:pt>
                <c:pt idx="17">
                  <c:v>43853</c:v>
                </c:pt>
                <c:pt idx="18">
                  <c:v>43854</c:v>
                </c:pt>
                <c:pt idx="19">
                  <c:v>43857</c:v>
                </c:pt>
                <c:pt idx="20">
                  <c:v>43858</c:v>
                </c:pt>
                <c:pt idx="21">
                  <c:v>43859</c:v>
                </c:pt>
                <c:pt idx="22">
                  <c:v>43860</c:v>
                </c:pt>
                <c:pt idx="23">
                  <c:v>43861</c:v>
                </c:pt>
                <c:pt idx="24">
                  <c:v>43864</c:v>
                </c:pt>
                <c:pt idx="25">
                  <c:v>43865</c:v>
                </c:pt>
                <c:pt idx="26">
                  <c:v>43866</c:v>
                </c:pt>
                <c:pt idx="27">
                  <c:v>43867</c:v>
                </c:pt>
                <c:pt idx="28">
                  <c:v>43868</c:v>
                </c:pt>
                <c:pt idx="29">
                  <c:v>43871</c:v>
                </c:pt>
                <c:pt idx="30">
                  <c:v>43872</c:v>
                </c:pt>
                <c:pt idx="31">
                  <c:v>43873</c:v>
                </c:pt>
                <c:pt idx="32">
                  <c:v>43874</c:v>
                </c:pt>
                <c:pt idx="33">
                  <c:v>43875</c:v>
                </c:pt>
                <c:pt idx="34">
                  <c:v>43878</c:v>
                </c:pt>
                <c:pt idx="35">
                  <c:v>43879</c:v>
                </c:pt>
                <c:pt idx="36">
                  <c:v>43880</c:v>
                </c:pt>
                <c:pt idx="37">
                  <c:v>43881</c:v>
                </c:pt>
                <c:pt idx="38">
                  <c:v>43882</c:v>
                </c:pt>
                <c:pt idx="39">
                  <c:v>43885</c:v>
                </c:pt>
                <c:pt idx="40">
                  <c:v>43886</c:v>
                </c:pt>
                <c:pt idx="41">
                  <c:v>43887</c:v>
                </c:pt>
                <c:pt idx="42">
                  <c:v>43888</c:v>
                </c:pt>
                <c:pt idx="43">
                  <c:v>43889</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pt idx="70">
                  <c:v>43928</c:v>
                </c:pt>
                <c:pt idx="71">
                  <c:v>43929</c:v>
                </c:pt>
                <c:pt idx="72">
                  <c:v>43930</c:v>
                </c:pt>
                <c:pt idx="73">
                  <c:v>43931</c:v>
                </c:pt>
                <c:pt idx="74">
                  <c:v>43934</c:v>
                </c:pt>
                <c:pt idx="75">
                  <c:v>43935</c:v>
                </c:pt>
                <c:pt idx="76">
                  <c:v>43936</c:v>
                </c:pt>
                <c:pt idx="77">
                  <c:v>43937</c:v>
                </c:pt>
                <c:pt idx="78">
                  <c:v>43938</c:v>
                </c:pt>
                <c:pt idx="79">
                  <c:v>43941</c:v>
                </c:pt>
                <c:pt idx="80">
                  <c:v>43942</c:v>
                </c:pt>
                <c:pt idx="81">
                  <c:v>43943</c:v>
                </c:pt>
                <c:pt idx="82">
                  <c:v>43944</c:v>
                </c:pt>
                <c:pt idx="83">
                  <c:v>43945</c:v>
                </c:pt>
                <c:pt idx="84">
                  <c:v>43948</c:v>
                </c:pt>
                <c:pt idx="85">
                  <c:v>43949</c:v>
                </c:pt>
                <c:pt idx="86">
                  <c:v>43950</c:v>
                </c:pt>
                <c:pt idx="87">
                  <c:v>43951</c:v>
                </c:pt>
                <c:pt idx="88">
                  <c:v>43952</c:v>
                </c:pt>
                <c:pt idx="89">
                  <c:v>43955</c:v>
                </c:pt>
                <c:pt idx="90">
                  <c:v>43956</c:v>
                </c:pt>
                <c:pt idx="91">
                  <c:v>43957</c:v>
                </c:pt>
                <c:pt idx="92">
                  <c:v>43958</c:v>
                </c:pt>
                <c:pt idx="93">
                  <c:v>43959</c:v>
                </c:pt>
                <c:pt idx="94">
                  <c:v>43962</c:v>
                </c:pt>
                <c:pt idx="95">
                  <c:v>43963</c:v>
                </c:pt>
                <c:pt idx="96">
                  <c:v>43964</c:v>
                </c:pt>
                <c:pt idx="97">
                  <c:v>43965</c:v>
                </c:pt>
                <c:pt idx="98">
                  <c:v>43966</c:v>
                </c:pt>
                <c:pt idx="99">
                  <c:v>43969</c:v>
                </c:pt>
                <c:pt idx="100">
                  <c:v>43970</c:v>
                </c:pt>
                <c:pt idx="101">
                  <c:v>43971</c:v>
                </c:pt>
                <c:pt idx="102">
                  <c:v>43972</c:v>
                </c:pt>
                <c:pt idx="103">
                  <c:v>43973</c:v>
                </c:pt>
                <c:pt idx="104">
                  <c:v>43976</c:v>
                </c:pt>
                <c:pt idx="105">
                  <c:v>43977</c:v>
                </c:pt>
                <c:pt idx="106">
                  <c:v>43978</c:v>
                </c:pt>
                <c:pt idx="107">
                  <c:v>43979</c:v>
                </c:pt>
                <c:pt idx="108">
                  <c:v>43980</c:v>
                </c:pt>
                <c:pt idx="109">
                  <c:v>43983</c:v>
                </c:pt>
                <c:pt idx="110">
                  <c:v>43984</c:v>
                </c:pt>
                <c:pt idx="111">
                  <c:v>43985</c:v>
                </c:pt>
                <c:pt idx="112">
                  <c:v>43986</c:v>
                </c:pt>
                <c:pt idx="113">
                  <c:v>43987</c:v>
                </c:pt>
                <c:pt idx="114">
                  <c:v>43990</c:v>
                </c:pt>
                <c:pt idx="115">
                  <c:v>43991</c:v>
                </c:pt>
                <c:pt idx="116">
                  <c:v>43992</c:v>
                </c:pt>
                <c:pt idx="117">
                  <c:v>43993</c:v>
                </c:pt>
                <c:pt idx="118">
                  <c:v>43994</c:v>
                </c:pt>
                <c:pt idx="119">
                  <c:v>43997</c:v>
                </c:pt>
                <c:pt idx="120">
                  <c:v>43998</c:v>
                </c:pt>
                <c:pt idx="121">
                  <c:v>43999</c:v>
                </c:pt>
                <c:pt idx="122">
                  <c:v>44000</c:v>
                </c:pt>
                <c:pt idx="123">
                  <c:v>44001</c:v>
                </c:pt>
                <c:pt idx="124">
                  <c:v>44004</c:v>
                </c:pt>
                <c:pt idx="125">
                  <c:v>44005</c:v>
                </c:pt>
                <c:pt idx="126">
                  <c:v>44006</c:v>
                </c:pt>
                <c:pt idx="127">
                  <c:v>44007</c:v>
                </c:pt>
                <c:pt idx="128">
                  <c:v>44008</c:v>
                </c:pt>
                <c:pt idx="129">
                  <c:v>44011</c:v>
                </c:pt>
                <c:pt idx="130">
                  <c:v>44012</c:v>
                </c:pt>
              </c:numCache>
            </c:numRef>
          </c:cat>
          <c:val>
            <c:numRef>
              <c:f>'ASX 200 YTD Refined'!$F$17:$F$170</c:f>
              <c:numCache>
                <c:formatCode>#,##0.00</c:formatCode>
                <c:ptCount val="154"/>
                <c:pt idx="0">
                  <c:v>100</c:v>
                </c:pt>
                <c:pt idx="1">
                  <c:v>100</c:v>
                </c:pt>
                <c:pt idx="2">
                  <c:v>100.09699999999999</c:v>
                </c:pt>
                <c:pt idx="3">
                  <c:v>100.739</c:v>
                </c:pt>
                <c:pt idx="4">
                  <c:v>100.77200000000001</c:v>
                </c:pt>
                <c:pt idx="5">
                  <c:v>102.129</c:v>
                </c:pt>
                <c:pt idx="6">
                  <c:v>101.998</c:v>
                </c:pt>
                <c:pt idx="7">
                  <c:v>102.84399999999999</c:v>
                </c:pt>
                <c:pt idx="8">
                  <c:v>103.664</c:v>
                </c:pt>
                <c:pt idx="9">
                  <c:v>103.285</c:v>
                </c:pt>
                <c:pt idx="10">
                  <c:v>104.16</c:v>
                </c:pt>
                <c:pt idx="11">
                  <c:v>104.649</c:v>
                </c:pt>
                <c:pt idx="12">
                  <c:v>105.351</c:v>
                </c:pt>
                <c:pt idx="13">
                  <c:v>105.685</c:v>
                </c:pt>
                <c:pt idx="14">
                  <c:v>105.916</c:v>
                </c:pt>
                <c:pt idx="15">
                  <c:v>105.71899999999999</c:v>
                </c:pt>
                <c:pt idx="16">
                  <c:v>106.712</c:v>
                </c:pt>
                <c:pt idx="17">
                  <c:v>106.042</c:v>
                </c:pt>
                <c:pt idx="18">
                  <c:v>106.081</c:v>
                </c:pt>
                <c:pt idx="19">
                  <c:v>106.081</c:v>
                </c:pt>
                <c:pt idx="20">
                  <c:v>104.643</c:v>
                </c:pt>
                <c:pt idx="21">
                  <c:v>105.19799999999999</c:v>
                </c:pt>
                <c:pt idx="22">
                  <c:v>104.852</c:v>
                </c:pt>
                <c:pt idx="23">
                  <c:v>104.98399999999999</c:v>
                </c:pt>
                <c:pt idx="24">
                  <c:v>103.578</c:v>
                </c:pt>
                <c:pt idx="25">
                  <c:v>103.959</c:v>
                </c:pt>
                <c:pt idx="26">
                  <c:v>104.36799999999999</c:v>
                </c:pt>
                <c:pt idx="27">
                  <c:v>105.462</c:v>
                </c:pt>
                <c:pt idx="28">
                  <c:v>105.06399999999999</c:v>
                </c:pt>
                <c:pt idx="29">
                  <c:v>104.914</c:v>
                </c:pt>
                <c:pt idx="30">
                  <c:v>105.553</c:v>
                </c:pt>
                <c:pt idx="31">
                  <c:v>106.04600000000001</c:v>
                </c:pt>
                <c:pt idx="32">
                  <c:v>106.27</c:v>
                </c:pt>
                <c:pt idx="33">
                  <c:v>106.67400000000001</c:v>
                </c:pt>
                <c:pt idx="34">
                  <c:v>106.59699999999999</c:v>
                </c:pt>
                <c:pt idx="35">
                  <c:v>106.42700000000001</c:v>
                </c:pt>
                <c:pt idx="36">
                  <c:v>106.889</c:v>
                </c:pt>
                <c:pt idx="37">
                  <c:v>107.157</c:v>
                </c:pt>
                <c:pt idx="38">
                  <c:v>106.80500000000001</c:v>
                </c:pt>
                <c:pt idx="39">
                  <c:v>104.401</c:v>
                </c:pt>
                <c:pt idx="40">
                  <c:v>102.73</c:v>
                </c:pt>
                <c:pt idx="41">
                  <c:v>100.35899999999999</c:v>
                </c:pt>
                <c:pt idx="42">
                  <c:v>99.607699999999994</c:v>
                </c:pt>
                <c:pt idx="43">
                  <c:v>96.366500000000002</c:v>
                </c:pt>
                <c:pt idx="44">
                  <c:v>95.623000000000005</c:v>
                </c:pt>
                <c:pt idx="45">
                  <c:v>96.283799999999999</c:v>
                </c:pt>
                <c:pt idx="46">
                  <c:v>94.633499999999998</c:v>
                </c:pt>
                <c:pt idx="47">
                  <c:v>95.686099999999996</c:v>
                </c:pt>
                <c:pt idx="48">
                  <c:v>93.000299999999996</c:v>
                </c:pt>
                <c:pt idx="49">
                  <c:v>86.183300000000003</c:v>
                </c:pt>
                <c:pt idx="50">
                  <c:v>88.8626</c:v>
                </c:pt>
                <c:pt idx="51">
                  <c:v>85.664299999999997</c:v>
                </c:pt>
                <c:pt idx="52">
                  <c:v>79.362099999999998</c:v>
                </c:pt>
                <c:pt idx="53">
                  <c:v>82.873000000000005</c:v>
                </c:pt>
                <c:pt idx="54">
                  <c:v>74.834800000000001</c:v>
                </c:pt>
                <c:pt idx="55">
                  <c:v>79.194299999999998</c:v>
                </c:pt>
                <c:pt idx="56">
                  <c:v>74.104500000000002</c:v>
                </c:pt>
                <c:pt idx="57">
                  <c:v>71.557199999999995</c:v>
                </c:pt>
                <c:pt idx="58">
                  <c:v>72.061199999999999</c:v>
                </c:pt>
                <c:pt idx="59">
                  <c:v>68.012900000000002</c:v>
                </c:pt>
                <c:pt idx="60">
                  <c:v>70.849800000000002</c:v>
                </c:pt>
                <c:pt idx="61">
                  <c:v>74.775700000000001</c:v>
                </c:pt>
                <c:pt idx="62">
                  <c:v>76.499499999999998</c:v>
                </c:pt>
                <c:pt idx="63">
                  <c:v>72.447199999999995</c:v>
                </c:pt>
                <c:pt idx="64">
                  <c:v>77.518199999999993</c:v>
                </c:pt>
                <c:pt idx="65">
                  <c:v>75.953999999999994</c:v>
                </c:pt>
                <c:pt idx="66">
                  <c:v>78.674099999999996</c:v>
                </c:pt>
                <c:pt idx="67">
                  <c:v>77.113100000000003</c:v>
                </c:pt>
                <c:pt idx="68">
                  <c:v>75.8142</c:v>
                </c:pt>
                <c:pt idx="69">
                  <c:v>79.095600000000005</c:v>
                </c:pt>
                <c:pt idx="70">
                  <c:v>78.579099999999997</c:v>
                </c:pt>
                <c:pt idx="71">
                  <c:v>77.900700000000001</c:v>
                </c:pt>
                <c:pt idx="72">
                  <c:v>80.599199999999996</c:v>
                </c:pt>
                <c:pt idx="73">
                  <c:v>80.599199999999996</c:v>
                </c:pt>
                <c:pt idx="74">
                  <c:v>80.599199999999996</c:v>
                </c:pt>
                <c:pt idx="75">
                  <c:v>82.107200000000006</c:v>
                </c:pt>
                <c:pt idx="76">
                  <c:v>81.7864</c:v>
                </c:pt>
                <c:pt idx="77">
                  <c:v>81.032600000000002</c:v>
                </c:pt>
                <c:pt idx="78">
                  <c:v>82.098699999999994</c:v>
                </c:pt>
                <c:pt idx="79">
                  <c:v>80.085999999999999</c:v>
                </c:pt>
                <c:pt idx="80">
                  <c:v>78.115399999999994</c:v>
                </c:pt>
                <c:pt idx="81">
                  <c:v>78.114699999999999</c:v>
                </c:pt>
                <c:pt idx="82">
                  <c:v>78.052800000000005</c:v>
                </c:pt>
                <c:pt idx="83">
                  <c:v>78.4345</c:v>
                </c:pt>
                <c:pt idx="84">
                  <c:v>79.613699999999994</c:v>
                </c:pt>
                <c:pt idx="85">
                  <c:v>79.488799999999998</c:v>
                </c:pt>
                <c:pt idx="86">
                  <c:v>80.690600000000003</c:v>
                </c:pt>
                <c:pt idx="87">
                  <c:v>82.619500000000002</c:v>
                </c:pt>
                <c:pt idx="88">
                  <c:v>78.483400000000003</c:v>
                </c:pt>
                <c:pt idx="89">
                  <c:v>79.589799999999997</c:v>
                </c:pt>
                <c:pt idx="90">
                  <c:v>80.8947</c:v>
                </c:pt>
                <c:pt idx="91">
                  <c:v>80.558700000000002</c:v>
                </c:pt>
                <c:pt idx="92">
                  <c:v>80.253500000000003</c:v>
                </c:pt>
                <c:pt idx="93">
                  <c:v>80.655500000000004</c:v>
                </c:pt>
                <c:pt idx="94">
                  <c:v>81.704899999999995</c:v>
                </c:pt>
                <c:pt idx="95">
                  <c:v>80.834599999999995</c:v>
                </c:pt>
                <c:pt idx="96">
                  <c:v>81.115899999999996</c:v>
                </c:pt>
                <c:pt idx="97">
                  <c:v>79.7226</c:v>
                </c:pt>
                <c:pt idx="98">
                  <c:v>80.860900000000001</c:v>
                </c:pt>
                <c:pt idx="99">
                  <c:v>81.694699999999997</c:v>
                </c:pt>
                <c:pt idx="100">
                  <c:v>83.175600000000003</c:v>
                </c:pt>
                <c:pt idx="101">
                  <c:v>83.377899999999997</c:v>
                </c:pt>
                <c:pt idx="102">
                  <c:v>83.039599999999993</c:v>
                </c:pt>
                <c:pt idx="103">
                  <c:v>82.240600000000001</c:v>
                </c:pt>
                <c:pt idx="104">
                  <c:v>84.014399999999995</c:v>
                </c:pt>
                <c:pt idx="105">
                  <c:v>86.474900000000005</c:v>
                </c:pt>
                <c:pt idx="106">
                  <c:v>86.399500000000003</c:v>
                </c:pt>
                <c:pt idx="107">
                  <c:v>87.537999999999997</c:v>
                </c:pt>
                <c:pt idx="108">
                  <c:v>86.110500000000002</c:v>
                </c:pt>
                <c:pt idx="109">
                  <c:v>87.059899999999999</c:v>
                </c:pt>
                <c:pt idx="110">
                  <c:v>87.298400000000001</c:v>
                </c:pt>
                <c:pt idx="111">
                  <c:v>88.891800000000003</c:v>
                </c:pt>
                <c:pt idx="112">
                  <c:v>89.643199999999993</c:v>
                </c:pt>
                <c:pt idx="113">
                  <c:v>89.746300000000005</c:v>
                </c:pt>
                <c:pt idx="114">
                  <c:v>89.746300000000005</c:v>
                </c:pt>
                <c:pt idx="115">
                  <c:v>91.934100000000001</c:v>
                </c:pt>
                <c:pt idx="116">
                  <c:v>91.366399999999999</c:v>
                </c:pt>
                <c:pt idx="117">
                  <c:v>89.176699999999997</c:v>
                </c:pt>
                <c:pt idx="118">
                  <c:v>87.488699999999994</c:v>
                </c:pt>
                <c:pt idx="119">
                  <c:v>85.573899999999995</c:v>
                </c:pt>
                <c:pt idx="120">
                  <c:v>88.902299999999997</c:v>
                </c:pt>
                <c:pt idx="121">
                  <c:v>89.642499999999998</c:v>
                </c:pt>
                <c:pt idx="122">
                  <c:v>88.815100000000001</c:v>
                </c:pt>
                <c:pt idx="123">
                  <c:v>88.906499999999994</c:v>
                </c:pt>
                <c:pt idx="124">
                  <c:v>88.935900000000004</c:v>
                </c:pt>
                <c:pt idx="125">
                  <c:v>89.083399999999997</c:v>
                </c:pt>
                <c:pt idx="126">
                  <c:v>89.253100000000003</c:v>
                </c:pt>
                <c:pt idx="127">
                  <c:v>87.037800000000004</c:v>
                </c:pt>
                <c:pt idx="128">
                  <c:v>88.330500000000001</c:v>
                </c:pt>
                <c:pt idx="129">
                  <c:v>86.9983</c:v>
                </c:pt>
                <c:pt idx="130">
                  <c:v>88.237799999999993</c:v>
                </c:pt>
              </c:numCache>
            </c:numRef>
          </c:val>
          <c:smooth val="0"/>
          <c:extLst>
            <c:ext xmlns:c16="http://schemas.microsoft.com/office/drawing/2014/chart" uri="{C3380CC4-5D6E-409C-BE32-E72D297353CC}">
              <c16:uniqueId val="{0000000A-10C1-49D5-9938-EE7F2F3473C1}"/>
            </c:ext>
          </c:extLst>
        </c:ser>
        <c:dLbls>
          <c:showLegendKey val="0"/>
          <c:showVal val="0"/>
          <c:showCatName val="0"/>
          <c:showSerName val="0"/>
          <c:showPercent val="0"/>
          <c:showBubbleSize val="0"/>
        </c:dLbls>
        <c:smooth val="0"/>
        <c:axId val="1651133880"/>
        <c:axId val="1651134208"/>
        <c:extLst>
          <c:ext xmlns:c15="http://schemas.microsoft.com/office/drawing/2012/chart" uri="{02D57815-91ED-43cb-92C2-25804820EDAC}">
            <c15:filteredLineSeries>
              <c15:ser>
                <c:idx val="1"/>
                <c:order val="1"/>
                <c:tx>
                  <c:strRef>
                    <c:extLst>
                      <c:ext uri="{02D57815-91ED-43cb-92C2-25804820EDAC}">
                        <c15:formulaRef>
                          <c15:sqref>'ASX 200 YTD Refined'!$G$16</c15:sqref>
                        </c15:formulaRef>
                      </c:ext>
                    </c:extLst>
                    <c:strCache>
                      <c:ptCount val="1"/>
                      <c:pt idx="0">
                        <c:v>Monash Investors - Cash Weights</c:v>
                      </c:pt>
                    </c:strCache>
                  </c:strRef>
                </c:tx>
                <c:spPr>
                  <a:ln w="12700" cap="rnd">
                    <a:solidFill>
                      <a:schemeClr val="tx1"/>
                    </a:solidFill>
                    <a:round/>
                  </a:ln>
                  <a:effectLst>
                    <a:outerShdw blurRad="40000" dist="23000" dir="5400000" rotWithShape="0">
                      <a:srgbClr val="000000">
                        <a:alpha val="35000"/>
                      </a:srgbClr>
                    </a:outerShdw>
                  </a:effectLst>
                </c:spPr>
                <c:marker>
                  <c:symbol val="none"/>
                </c:marker>
                <c:dLbls>
                  <c:dLbl>
                    <c:idx val="43"/>
                    <c:layout>
                      <c:manualLayout>
                        <c:x val="-7.2072051621748845E-2"/>
                        <c:y val="2.9996254011113808E-3"/>
                      </c:manualLayout>
                    </c:layout>
                    <c:showLegendKey val="0"/>
                    <c:showVal val="1"/>
                    <c:showCatName val="0"/>
                    <c:showSerName val="0"/>
                    <c:showPercent val="0"/>
                    <c:showBubbleSize val="0"/>
                    <c:extLst>
                      <c:ext uri="{CE6537A1-D6FC-4f65-9D91-7224C49458BB}"/>
                      <c:ext xmlns:c16="http://schemas.microsoft.com/office/drawing/2014/chart" uri="{C3380CC4-5D6E-409C-BE32-E72D297353CC}">
                        <c16:uniqueId val="{0000000B-10C1-49D5-9938-EE7F2F3473C1}"/>
                      </c:ext>
                    </c:extLst>
                  </c:dLbl>
                  <c:dLbl>
                    <c:idx val="49"/>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C-10C1-49D5-9938-EE7F2F3473C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0"/>
                    </c:ext>
                  </c:extLst>
                </c:dLbls>
                <c:cat>
                  <c:numRef>
                    <c:extLst>
                      <c:ext uri="{02D57815-91ED-43cb-92C2-25804820EDAC}">
                        <c15:formulaRef>
                          <c15:sqref>'ASX 200 YTD Refined'!$E$17:$E$170</c15:sqref>
                        </c15:formulaRef>
                      </c:ext>
                    </c:extLst>
                    <c:numCache>
                      <c:formatCode>mm/dd/yy</c:formatCode>
                      <c:ptCount val="154"/>
                      <c:pt idx="0">
                        <c:v>43830</c:v>
                      </c:pt>
                      <c:pt idx="1">
                        <c:v>43831</c:v>
                      </c:pt>
                      <c:pt idx="2">
                        <c:v>43832</c:v>
                      </c:pt>
                      <c:pt idx="3">
                        <c:v>43833</c:v>
                      </c:pt>
                      <c:pt idx="4">
                        <c:v>43836</c:v>
                      </c:pt>
                      <c:pt idx="5">
                        <c:v>43837</c:v>
                      </c:pt>
                      <c:pt idx="6">
                        <c:v>43838</c:v>
                      </c:pt>
                      <c:pt idx="7">
                        <c:v>43839</c:v>
                      </c:pt>
                      <c:pt idx="8">
                        <c:v>43840</c:v>
                      </c:pt>
                      <c:pt idx="9">
                        <c:v>43843</c:v>
                      </c:pt>
                      <c:pt idx="10">
                        <c:v>43844</c:v>
                      </c:pt>
                      <c:pt idx="11">
                        <c:v>43845</c:v>
                      </c:pt>
                      <c:pt idx="12">
                        <c:v>43846</c:v>
                      </c:pt>
                      <c:pt idx="13">
                        <c:v>43847</c:v>
                      </c:pt>
                      <c:pt idx="14">
                        <c:v>43850</c:v>
                      </c:pt>
                      <c:pt idx="15">
                        <c:v>43851</c:v>
                      </c:pt>
                      <c:pt idx="16">
                        <c:v>43852</c:v>
                      </c:pt>
                      <c:pt idx="17">
                        <c:v>43853</c:v>
                      </c:pt>
                      <c:pt idx="18">
                        <c:v>43854</c:v>
                      </c:pt>
                      <c:pt idx="19">
                        <c:v>43857</c:v>
                      </c:pt>
                      <c:pt idx="20">
                        <c:v>43858</c:v>
                      </c:pt>
                      <c:pt idx="21">
                        <c:v>43859</c:v>
                      </c:pt>
                      <c:pt idx="22">
                        <c:v>43860</c:v>
                      </c:pt>
                      <c:pt idx="23">
                        <c:v>43861</c:v>
                      </c:pt>
                      <c:pt idx="24">
                        <c:v>43864</c:v>
                      </c:pt>
                      <c:pt idx="25">
                        <c:v>43865</c:v>
                      </c:pt>
                      <c:pt idx="26">
                        <c:v>43866</c:v>
                      </c:pt>
                      <c:pt idx="27">
                        <c:v>43867</c:v>
                      </c:pt>
                      <c:pt idx="28">
                        <c:v>43868</c:v>
                      </c:pt>
                      <c:pt idx="29">
                        <c:v>43871</c:v>
                      </c:pt>
                      <c:pt idx="30">
                        <c:v>43872</c:v>
                      </c:pt>
                      <c:pt idx="31">
                        <c:v>43873</c:v>
                      </c:pt>
                      <c:pt idx="32">
                        <c:v>43874</c:v>
                      </c:pt>
                      <c:pt idx="33">
                        <c:v>43875</c:v>
                      </c:pt>
                      <c:pt idx="34">
                        <c:v>43878</c:v>
                      </c:pt>
                      <c:pt idx="35">
                        <c:v>43879</c:v>
                      </c:pt>
                      <c:pt idx="36">
                        <c:v>43880</c:v>
                      </c:pt>
                      <c:pt idx="37">
                        <c:v>43881</c:v>
                      </c:pt>
                      <c:pt idx="38">
                        <c:v>43882</c:v>
                      </c:pt>
                      <c:pt idx="39">
                        <c:v>43885</c:v>
                      </c:pt>
                      <c:pt idx="40">
                        <c:v>43886</c:v>
                      </c:pt>
                      <c:pt idx="41">
                        <c:v>43887</c:v>
                      </c:pt>
                      <c:pt idx="42">
                        <c:v>43888</c:v>
                      </c:pt>
                      <c:pt idx="43">
                        <c:v>43889</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pt idx="70">
                        <c:v>43928</c:v>
                      </c:pt>
                      <c:pt idx="71">
                        <c:v>43929</c:v>
                      </c:pt>
                      <c:pt idx="72">
                        <c:v>43930</c:v>
                      </c:pt>
                      <c:pt idx="73">
                        <c:v>43931</c:v>
                      </c:pt>
                      <c:pt idx="74">
                        <c:v>43934</c:v>
                      </c:pt>
                      <c:pt idx="75">
                        <c:v>43935</c:v>
                      </c:pt>
                      <c:pt idx="76">
                        <c:v>43936</c:v>
                      </c:pt>
                      <c:pt idx="77">
                        <c:v>43937</c:v>
                      </c:pt>
                      <c:pt idx="78">
                        <c:v>43938</c:v>
                      </c:pt>
                      <c:pt idx="79">
                        <c:v>43941</c:v>
                      </c:pt>
                      <c:pt idx="80">
                        <c:v>43942</c:v>
                      </c:pt>
                      <c:pt idx="81">
                        <c:v>43943</c:v>
                      </c:pt>
                      <c:pt idx="82">
                        <c:v>43944</c:v>
                      </c:pt>
                      <c:pt idx="83">
                        <c:v>43945</c:v>
                      </c:pt>
                      <c:pt idx="84">
                        <c:v>43948</c:v>
                      </c:pt>
                      <c:pt idx="85">
                        <c:v>43949</c:v>
                      </c:pt>
                      <c:pt idx="86">
                        <c:v>43950</c:v>
                      </c:pt>
                      <c:pt idx="87">
                        <c:v>43951</c:v>
                      </c:pt>
                      <c:pt idx="88">
                        <c:v>43952</c:v>
                      </c:pt>
                      <c:pt idx="89">
                        <c:v>43955</c:v>
                      </c:pt>
                      <c:pt idx="90">
                        <c:v>43956</c:v>
                      </c:pt>
                      <c:pt idx="91">
                        <c:v>43957</c:v>
                      </c:pt>
                      <c:pt idx="92">
                        <c:v>43958</c:v>
                      </c:pt>
                      <c:pt idx="93">
                        <c:v>43959</c:v>
                      </c:pt>
                      <c:pt idx="94">
                        <c:v>43962</c:v>
                      </c:pt>
                      <c:pt idx="95">
                        <c:v>43963</c:v>
                      </c:pt>
                      <c:pt idx="96">
                        <c:v>43964</c:v>
                      </c:pt>
                      <c:pt idx="97">
                        <c:v>43965</c:v>
                      </c:pt>
                      <c:pt idx="98">
                        <c:v>43966</c:v>
                      </c:pt>
                      <c:pt idx="99">
                        <c:v>43969</c:v>
                      </c:pt>
                      <c:pt idx="100">
                        <c:v>43970</c:v>
                      </c:pt>
                      <c:pt idx="101">
                        <c:v>43971</c:v>
                      </c:pt>
                      <c:pt idx="102">
                        <c:v>43972</c:v>
                      </c:pt>
                      <c:pt idx="103">
                        <c:v>43973</c:v>
                      </c:pt>
                      <c:pt idx="104">
                        <c:v>43976</c:v>
                      </c:pt>
                      <c:pt idx="105">
                        <c:v>43977</c:v>
                      </c:pt>
                      <c:pt idx="106">
                        <c:v>43978</c:v>
                      </c:pt>
                      <c:pt idx="107">
                        <c:v>43979</c:v>
                      </c:pt>
                      <c:pt idx="108">
                        <c:v>43980</c:v>
                      </c:pt>
                      <c:pt idx="109">
                        <c:v>43983</c:v>
                      </c:pt>
                      <c:pt idx="110">
                        <c:v>43984</c:v>
                      </c:pt>
                      <c:pt idx="111">
                        <c:v>43985</c:v>
                      </c:pt>
                      <c:pt idx="112">
                        <c:v>43986</c:v>
                      </c:pt>
                      <c:pt idx="113">
                        <c:v>43987</c:v>
                      </c:pt>
                      <c:pt idx="114">
                        <c:v>43990</c:v>
                      </c:pt>
                      <c:pt idx="115">
                        <c:v>43991</c:v>
                      </c:pt>
                      <c:pt idx="116">
                        <c:v>43992</c:v>
                      </c:pt>
                      <c:pt idx="117">
                        <c:v>43993</c:v>
                      </c:pt>
                      <c:pt idx="118">
                        <c:v>43994</c:v>
                      </c:pt>
                      <c:pt idx="119">
                        <c:v>43997</c:v>
                      </c:pt>
                      <c:pt idx="120">
                        <c:v>43998</c:v>
                      </c:pt>
                      <c:pt idx="121">
                        <c:v>43999</c:v>
                      </c:pt>
                      <c:pt idx="122">
                        <c:v>44000</c:v>
                      </c:pt>
                      <c:pt idx="123">
                        <c:v>44001</c:v>
                      </c:pt>
                      <c:pt idx="124">
                        <c:v>44004</c:v>
                      </c:pt>
                      <c:pt idx="125">
                        <c:v>44005</c:v>
                      </c:pt>
                      <c:pt idx="126">
                        <c:v>44006</c:v>
                      </c:pt>
                      <c:pt idx="127">
                        <c:v>44007</c:v>
                      </c:pt>
                      <c:pt idx="128">
                        <c:v>44008</c:v>
                      </c:pt>
                      <c:pt idx="129">
                        <c:v>44011</c:v>
                      </c:pt>
                      <c:pt idx="130">
                        <c:v>44012</c:v>
                      </c:pt>
                    </c:numCache>
                  </c:numRef>
                </c:cat>
                <c:val>
                  <c:numRef>
                    <c:extLst>
                      <c:ext uri="{02D57815-91ED-43cb-92C2-25804820EDAC}">
                        <c15:formulaRef>
                          <c15:sqref>'ASX 200 YTD Refined'!$G$17:$G$131</c15:sqref>
                        </c15:formulaRef>
                      </c:ext>
                    </c:extLst>
                    <c:numCache>
                      <c:formatCode>General</c:formatCode>
                      <c:ptCount val="115"/>
                      <c:pt idx="0" formatCode="0%">
                        <c:v>0.08</c:v>
                      </c:pt>
                      <c:pt idx="23" formatCode="0%">
                        <c:v>0.2</c:v>
                      </c:pt>
                      <c:pt idx="32" formatCode="0%">
                        <c:v>0.23117566310341586</c:v>
                      </c:pt>
                      <c:pt idx="43" formatCode="0%">
                        <c:v>0.39878525087989908</c:v>
                      </c:pt>
                      <c:pt idx="49" formatCode="0%">
                        <c:v>0.48671436778479266</c:v>
                      </c:pt>
                      <c:pt idx="55" formatCode="0%">
                        <c:v>0.34</c:v>
                      </c:pt>
                      <c:pt idx="66" formatCode="0%">
                        <c:v>0.30712543268984394</c:v>
                      </c:pt>
                      <c:pt idx="70" formatCode="0%">
                        <c:v>8.8593162386626123E-2</c:v>
                      </c:pt>
                      <c:pt idx="75" formatCode="0%">
                        <c:v>6.5580423767066572E-3</c:v>
                      </c:pt>
                      <c:pt idx="96" formatCode="0%">
                        <c:v>6.1299335653716126E-2</c:v>
                      </c:pt>
                      <c:pt idx="107" formatCode="0%">
                        <c:v>6.4807040542998878E-2</c:v>
                      </c:pt>
                      <c:pt idx="114" formatCode="0%">
                        <c:v>3.8016647360176736E-2</c:v>
                      </c:pt>
                    </c:numCache>
                  </c:numRef>
                </c:val>
                <c:smooth val="0"/>
                <c:extLst>
                  <c:ext xmlns:c16="http://schemas.microsoft.com/office/drawing/2014/chart" uri="{C3380CC4-5D6E-409C-BE32-E72D297353CC}">
                    <c16:uniqueId val="{0000000D-10C1-49D5-9938-EE7F2F3473C1}"/>
                  </c:ext>
                </c:extLst>
              </c15:ser>
            </c15:filteredLineSeries>
          </c:ext>
        </c:extLst>
      </c:lineChart>
      <c:dateAx>
        <c:axId val="1651133880"/>
        <c:scaling>
          <c:orientation val="minMax"/>
        </c:scaling>
        <c:delete val="0"/>
        <c:axPos val="b"/>
        <c:numFmt formatCode="[$-C09]dd\-mmm\-yy;@" sourceLinked="0"/>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651134208"/>
        <c:crosses val="autoZero"/>
        <c:auto val="1"/>
        <c:lblOffset val="100"/>
        <c:baseTimeUnit val="days"/>
        <c:majorUnit val="1"/>
        <c:majorTimeUnit val="months"/>
      </c:dateAx>
      <c:valAx>
        <c:axId val="1651134208"/>
        <c:scaling>
          <c:orientation val="minMax"/>
          <c:min val="6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GB"/>
                  <a:t>S&amp;P ASX 200 Price (Indexed)</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651133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Sheet1!$C$2</c:f>
              <c:strCache>
                <c:ptCount val="1"/>
                <c:pt idx="0">
                  <c:v>Oct-20</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8625-40A2-B54B-A8E6D1BB3C6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625-40A2-B54B-A8E6D1BB3C6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625-40A2-B54B-A8E6D1BB3C6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625-40A2-B54B-A8E6D1BB3C6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8625-40A2-B54B-A8E6D1BB3C6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8625-40A2-B54B-A8E6D1BB3C69}"/>
              </c:ext>
            </c:extLst>
          </c:dPt>
          <c:dLbls>
            <c:dLbl>
              <c:idx val="0"/>
              <c:layout>
                <c:manualLayout>
                  <c:x val="5.5555555555555558E-3"/>
                  <c:y val="-8.7962962962962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25-40A2-B54B-A8E6D1BB3C69}"/>
                </c:ext>
              </c:extLst>
            </c:dLbl>
            <c:dLbl>
              <c:idx val="5"/>
              <c:layout>
                <c:manualLayout>
                  <c:x val="0"/>
                  <c:y val="-2.1218890680033321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625-40A2-B54B-A8E6D1BB3C69}"/>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Sheet1!$B$3:$B$8</c:f>
              <c:strCache>
                <c:ptCount val="6"/>
                <c:pt idx="0">
                  <c:v>Unlisted</c:v>
                </c:pt>
                <c:pt idx="1">
                  <c:v>Micro</c:v>
                </c:pt>
                <c:pt idx="2">
                  <c:v>Small</c:v>
                </c:pt>
                <c:pt idx="3">
                  <c:v>Mid</c:v>
                </c:pt>
                <c:pt idx="4">
                  <c:v>Large</c:v>
                </c:pt>
                <c:pt idx="5">
                  <c:v>Cash</c:v>
                </c:pt>
              </c:strCache>
            </c:strRef>
          </c:cat>
          <c:val>
            <c:numRef>
              <c:f>Sheet1!$C$3:$C$8</c:f>
              <c:numCache>
                <c:formatCode>0%</c:formatCode>
                <c:ptCount val="6"/>
                <c:pt idx="0">
                  <c:v>0.03</c:v>
                </c:pt>
                <c:pt idx="1">
                  <c:v>0.17</c:v>
                </c:pt>
                <c:pt idx="2">
                  <c:v>0.08</c:v>
                </c:pt>
                <c:pt idx="3">
                  <c:v>0.37</c:v>
                </c:pt>
                <c:pt idx="4">
                  <c:v>0.06</c:v>
                </c:pt>
                <c:pt idx="5">
                  <c:v>0.28999999999999998</c:v>
                </c:pt>
              </c:numCache>
            </c:numRef>
          </c:val>
          <c:extLst>
            <c:ext xmlns:c16="http://schemas.microsoft.com/office/drawing/2014/chart" uri="{C3380CC4-5D6E-409C-BE32-E72D297353CC}">
              <c16:uniqueId val="{0000000C-8625-40A2-B54B-A8E6D1BB3C69}"/>
            </c:ext>
          </c:extLst>
        </c:ser>
        <c:dLbls>
          <c:showLegendKey val="0"/>
          <c:showVal val="0"/>
          <c:showCatName val="0"/>
          <c:showSerName val="0"/>
          <c:showPercent val="0"/>
          <c:showBubbleSize val="0"/>
          <c:showLeaderLines val="1"/>
        </c:dLbls>
        <c:firstSliceAng val="0"/>
        <c:holeSize val="6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Sheet1!$C$2</c:f>
              <c:strCache>
                <c:ptCount val="1"/>
                <c:pt idx="0">
                  <c:v>Oct-20</c:v>
                </c:pt>
              </c:strCache>
            </c:strRef>
          </c:tx>
          <c:dPt>
            <c:idx val="0"/>
            <c:bubble3D val="0"/>
            <c:spPr>
              <a:solidFill>
                <a:srgbClr val="002060"/>
              </a:solidFill>
              <a:ln w="19050">
                <a:solidFill>
                  <a:schemeClr val="lt1"/>
                </a:solidFill>
              </a:ln>
              <a:effectLst/>
            </c:spPr>
            <c:extLst>
              <c:ext xmlns:c16="http://schemas.microsoft.com/office/drawing/2014/chart" uri="{C3380CC4-5D6E-409C-BE32-E72D297353CC}">
                <c16:uniqueId val="{00000001-CEF4-4983-A0FD-4BD74732193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EF4-4983-A0FD-4BD74732193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EF4-4983-A0FD-4BD74732193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EF4-4983-A0FD-4BD74732193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EF4-4983-A0FD-4BD74732193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EF4-4983-A0FD-4BD74732193D}"/>
              </c:ext>
            </c:extLst>
          </c:dPt>
          <c:dLbls>
            <c:dLbl>
              <c:idx val="0"/>
              <c:layout>
                <c:manualLayout>
                  <c:x val="5.5555555555555558E-3"/>
                  <c:y val="-8.7962962962962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EF4-4983-A0FD-4BD74732193D}"/>
                </c:ext>
              </c:extLst>
            </c:dLbl>
            <c:dLbl>
              <c:idx val="5"/>
              <c:layout>
                <c:manualLayout>
                  <c:x val="0"/>
                  <c:y val="-2.1218890680033321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CEF4-4983-A0FD-4BD74732193D}"/>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Sheet1!$B$3:$B$8</c:f>
              <c:strCache>
                <c:ptCount val="6"/>
                <c:pt idx="0">
                  <c:v>Unlisted</c:v>
                </c:pt>
                <c:pt idx="1">
                  <c:v>Micro</c:v>
                </c:pt>
                <c:pt idx="2">
                  <c:v>Small</c:v>
                </c:pt>
                <c:pt idx="3">
                  <c:v>Mid</c:v>
                </c:pt>
                <c:pt idx="4">
                  <c:v>Large</c:v>
                </c:pt>
                <c:pt idx="5">
                  <c:v>Cash</c:v>
                </c:pt>
              </c:strCache>
            </c:strRef>
          </c:cat>
          <c:val>
            <c:numRef>
              <c:f>Sheet1!$C$3:$C$8</c:f>
              <c:numCache>
                <c:formatCode>0%</c:formatCode>
                <c:ptCount val="6"/>
                <c:pt idx="0">
                  <c:v>0.03</c:v>
                </c:pt>
                <c:pt idx="1">
                  <c:v>0.15</c:v>
                </c:pt>
                <c:pt idx="2">
                  <c:v>0.28000000000000003</c:v>
                </c:pt>
                <c:pt idx="3">
                  <c:v>0.26</c:v>
                </c:pt>
                <c:pt idx="4">
                  <c:v>0.23</c:v>
                </c:pt>
                <c:pt idx="5">
                  <c:v>0.06</c:v>
                </c:pt>
              </c:numCache>
            </c:numRef>
          </c:val>
          <c:extLst>
            <c:ext xmlns:c16="http://schemas.microsoft.com/office/drawing/2014/chart" uri="{C3380CC4-5D6E-409C-BE32-E72D297353CC}">
              <c16:uniqueId val="{0000000C-CEF4-4983-A0FD-4BD74732193D}"/>
            </c:ext>
          </c:extLst>
        </c:ser>
        <c:dLbls>
          <c:showLegendKey val="0"/>
          <c:showVal val="0"/>
          <c:showCatName val="0"/>
          <c:showSerName val="0"/>
          <c:showPercent val="0"/>
          <c:showBubbleSize val="0"/>
          <c:showLeaderLines val="1"/>
        </c:dLbls>
        <c:firstSliceAng val="0"/>
        <c:holeSize val="6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0.06486</cdr:x>
      <cdr:y>0.78352</cdr:y>
    </cdr:from>
    <cdr:to>
      <cdr:x>0.16897</cdr:x>
      <cdr:y>0.85136</cdr:y>
    </cdr:to>
    <cdr:sp macro="" textlink="">
      <cdr:nvSpPr>
        <cdr:cNvPr id="2" name="TextBox 1"/>
        <cdr:cNvSpPr txBox="1"/>
      </cdr:nvSpPr>
      <cdr:spPr>
        <a:xfrm xmlns:a="http://schemas.openxmlformats.org/drawingml/2006/main">
          <a:off x="542531" y="3899155"/>
          <a:ext cx="870867" cy="3376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800" b="1" dirty="0" smtClean="0">
              <a:solidFill>
                <a:srgbClr val="C00000"/>
              </a:solidFill>
              <a:latin typeface="Calibri" panose="020F0502020204030204"/>
            </a:rPr>
            <a:t>Avoided IPO re BD potential</a:t>
          </a:r>
          <a:endParaRPr lang="en-US" sz="800" b="1" dirty="0">
            <a:solidFill>
              <a:srgbClr val="C00000"/>
            </a:solidFill>
            <a:latin typeface="Calibri" panose="020F0502020204030204"/>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0.12923</cdr:x>
      <cdr:y>0.29026</cdr:y>
    </cdr:from>
    <cdr:to>
      <cdr:x>0.4342</cdr:x>
      <cdr:y>0.78177</cdr:y>
    </cdr:to>
    <cdr:grpSp>
      <cdr:nvGrpSpPr>
        <cdr:cNvPr id="2" name="Group 1">
          <a:extLst xmlns:a="http://schemas.openxmlformats.org/drawingml/2006/main">
            <a:ext uri="{FF2B5EF4-FFF2-40B4-BE49-F238E27FC236}">
              <a16:creationId xmlns:a16="http://schemas.microsoft.com/office/drawing/2014/main" id="{5FDCD118-4C83-8740-B1D8-C316B9BB2C4F}"/>
            </a:ext>
          </a:extLst>
        </cdr:cNvPr>
        <cdr:cNvGrpSpPr/>
      </cdr:nvGrpSpPr>
      <cdr:grpSpPr>
        <a:xfrm xmlns:a="http://schemas.openxmlformats.org/drawingml/2006/main">
          <a:off x="1095746" y="1421271"/>
          <a:ext cx="2585853" cy="2406700"/>
          <a:chOff x="1216118" y="1228910"/>
          <a:chExt cx="2870015" cy="2081011"/>
        </a:xfrm>
      </cdr:grpSpPr>
      <cdr:cxnSp macro="">
        <cdr:nvCxnSpPr>
          <cdr:cNvPr id="4" name="Straight Arrow Connector 3">
            <a:extLst xmlns:a="http://schemas.openxmlformats.org/drawingml/2006/main">
              <a:ext uri="{FF2B5EF4-FFF2-40B4-BE49-F238E27FC236}">
                <a16:creationId xmlns:a16="http://schemas.microsoft.com/office/drawing/2014/main" id="{DFE35139-E393-4549-B87E-04125D85D32D}"/>
              </a:ext>
            </a:extLst>
          </cdr:cNvPr>
          <cdr:cNvCxnSpPr/>
        </cdr:nvCxnSpPr>
        <cdr:spPr>
          <a:xfrm xmlns:a="http://schemas.openxmlformats.org/drawingml/2006/main" flipV="1">
            <a:off x="1868850" y="1228910"/>
            <a:ext cx="330786" cy="371479"/>
          </a:xfrm>
          <a:prstGeom xmlns:a="http://schemas.openxmlformats.org/drawingml/2006/main" prst="straightConnector1">
            <a:avLst/>
          </a:prstGeom>
          <a:ln xmlns:a="http://schemas.openxmlformats.org/drawingml/2006/main">
            <a:tailEnd type="triangle"/>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sp macro="" textlink="">
        <cdr:nvSpPr>
          <cdr:cNvPr id="5" name="TextBox 7"/>
          <cdr:cNvSpPr txBox="1"/>
        </cdr:nvSpPr>
        <cdr:spPr>
          <a:xfrm xmlns:a="http://schemas.openxmlformats.org/drawingml/2006/main">
            <a:off x="1216118" y="1603383"/>
            <a:ext cx="1946184" cy="515939"/>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GB" sz="900" b="1">
                <a:solidFill>
                  <a:schemeClr val="accent2"/>
                </a:solidFill>
              </a:rPr>
              <a:t>Sellin</a:t>
            </a:r>
            <a:r>
              <a:rPr lang="en-GB" sz="900" b="1" baseline="0">
                <a:solidFill>
                  <a:schemeClr val="accent2"/>
                </a:solidFill>
              </a:rPr>
              <a:t>g stocks that hit price targets and taking profits</a:t>
            </a:r>
            <a:endParaRPr lang="en-GB" sz="900" b="1">
              <a:solidFill>
                <a:schemeClr val="accent2"/>
              </a:solidFill>
            </a:endParaRPr>
          </a:p>
        </cdr:txBody>
      </cdr:sp>
      <cdr:cxnSp macro="">
        <cdr:nvCxnSpPr>
          <cdr:cNvPr id="12" name="Straight Arrow Connector 11">
            <a:extLst xmlns:a="http://schemas.openxmlformats.org/drawingml/2006/main">
              <a:ext uri="{FF2B5EF4-FFF2-40B4-BE49-F238E27FC236}">
                <a16:creationId xmlns:a16="http://schemas.microsoft.com/office/drawing/2014/main" id="{B1A30A4D-0970-C941-80CB-AE7FF273CEA1}"/>
              </a:ext>
            </a:extLst>
          </cdr:cNvPr>
          <cdr:cNvCxnSpPr/>
        </cdr:nvCxnSpPr>
        <cdr:spPr>
          <a:xfrm xmlns:a="http://schemas.openxmlformats.org/drawingml/2006/main" flipV="1">
            <a:off x="2976887" y="1728801"/>
            <a:ext cx="608120" cy="333374"/>
          </a:xfrm>
          <a:prstGeom xmlns:a="http://schemas.openxmlformats.org/drawingml/2006/main" prst="straightConnector1">
            <a:avLst/>
          </a:prstGeom>
          <a:ln xmlns:a="http://schemas.openxmlformats.org/drawingml/2006/main">
            <a:tailEnd type="triangle"/>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sp macro="" textlink="">
        <cdr:nvSpPr>
          <cdr:cNvPr id="13" name="TextBox 7"/>
          <cdr:cNvSpPr txBox="1"/>
        </cdr:nvSpPr>
        <cdr:spPr>
          <a:xfrm xmlns:a="http://schemas.openxmlformats.org/drawingml/2006/main">
            <a:off x="1510498" y="2068522"/>
            <a:ext cx="2144605" cy="34607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GB" sz="900" b="1">
                <a:solidFill>
                  <a:schemeClr val="accent2"/>
                </a:solidFill>
              </a:rPr>
              <a:t>CDC</a:t>
            </a:r>
            <a:r>
              <a:rPr lang="en-GB" sz="900" b="1" baseline="0">
                <a:solidFill>
                  <a:schemeClr val="accent2"/>
                </a:solidFill>
              </a:rPr>
              <a:t> expects pandemic likely. Shorted airlines, travel agents casinos. Sold exposed stocks.</a:t>
            </a:r>
            <a:endParaRPr lang="en-GB" sz="900" b="1">
              <a:solidFill>
                <a:schemeClr val="accent2"/>
              </a:solidFill>
            </a:endParaRPr>
          </a:p>
        </cdr:txBody>
      </cdr:sp>
      <cdr:cxnSp macro="">
        <cdr:nvCxnSpPr>
          <cdr:cNvPr id="18" name="Straight Arrow Connector 17">
            <a:extLst xmlns:a="http://schemas.openxmlformats.org/drawingml/2006/main">
              <a:ext uri="{FF2B5EF4-FFF2-40B4-BE49-F238E27FC236}">
                <a16:creationId xmlns:a16="http://schemas.microsoft.com/office/drawing/2014/main" id="{A4C97B67-261E-B942-8F56-D5883613D170}"/>
              </a:ext>
            </a:extLst>
          </cdr:cNvPr>
          <cdr:cNvCxnSpPr>
            <a:stCxn xmlns:a="http://schemas.openxmlformats.org/drawingml/2006/main" id="19" idx="0"/>
          </cdr:cNvCxnSpPr>
        </cdr:nvCxnSpPr>
        <cdr:spPr>
          <a:xfrm xmlns:a="http://schemas.openxmlformats.org/drawingml/2006/main" flipV="1">
            <a:off x="2720452" y="2386008"/>
            <a:ext cx="1109616" cy="577837"/>
          </a:xfrm>
          <a:prstGeom xmlns:a="http://schemas.openxmlformats.org/drawingml/2006/main" prst="straightConnector1">
            <a:avLst/>
          </a:prstGeom>
          <a:ln xmlns:a="http://schemas.openxmlformats.org/drawingml/2006/main">
            <a:tailEnd type="triangle"/>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sp macro="" textlink="">
        <cdr:nvSpPr>
          <cdr:cNvPr id="19" name="TextBox 7"/>
          <cdr:cNvSpPr txBox="1"/>
        </cdr:nvSpPr>
        <cdr:spPr>
          <a:xfrm xmlns:a="http://schemas.openxmlformats.org/drawingml/2006/main">
            <a:off x="1354677" y="2963845"/>
            <a:ext cx="2731456" cy="34607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GB" sz="900" b="1">
                <a:solidFill>
                  <a:schemeClr val="accent2"/>
                </a:solidFill>
              </a:rPr>
              <a:t>Pandemic</a:t>
            </a:r>
            <a:r>
              <a:rPr lang="en-GB" sz="900" b="1" baseline="0">
                <a:solidFill>
                  <a:schemeClr val="accent2"/>
                </a:solidFill>
              </a:rPr>
              <a:t> news worsens. Shorted education, aged care sectors. Cash position reaches 50%.</a:t>
            </a:r>
            <a:endParaRPr lang="en-GB" sz="900" b="1">
              <a:solidFill>
                <a:schemeClr val="accent2"/>
              </a:solidFill>
            </a:endParaRPr>
          </a:p>
        </cdr:txBody>
      </cdr: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263"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5349" y="0"/>
            <a:ext cx="2950263" cy="496888"/>
          </a:xfrm>
          <a:prstGeom prst="rect">
            <a:avLst/>
          </a:prstGeom>
        </p:spPr>
        <p:txBody>
          <a:bodyPr vert="horz" lIns="91440" tIns="45720" rIns="91440" bIns="45720" rtlCol="0"/>
          <a:lstStyle>
            <a:lvl1pPr algn="r">
              <a:defRPr sz="1200"/>
            </a:lvl1pPr>
          </a:lstStyle>
          <a:p>
            <a:fld id="{26546B8C-7622-3747-A850-36206214E132}" type="datetimeFigureOut">
              <a:rPr lang="en-US" smtClean="0"/>
              <a:pPr/>
              <a:t>4/8/2021</a:t>
            </a:fld>
            <a:endParaRPr lang="en-US" dirty="0"/>
          </a:p>
        </p:txBody>
      </p:sp>
      <p:sp>
        <p:nvSpPr>
          <p:cNvPr id="4" name="Footer Placeholder 3"/>
          <p:cNvSpPr>
            <a:spLocks noGrp="1"/>
          </p:cNvSpPr>
          <p:nvPr>
            <p:ph type="ftr" sz="quarter" idx="2"/>
          </p:nvPr>
        </p:nvSpPr>
        <p:spPr>
          <a:xfrm>
            <a:off x="0" y="9440864"/>
            <a:ext cx="2950263" cy="4968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5349" y="9440864"/>
            <a:ext cx="2950263" cy="496887"/>
          </a:xfrm>
          <a:prstGeom prst="rect">
            <a:avLst/>
          </a:prstGeom>
        </p:spPr>
        <p:txBody>
          <a:bodyPr vert="horz" lIns="91440" tIns="45720" rIns="91440" bIns="45720" rtlCol="0" anchor="b"/>
          <a:lstStyle>
            <a:lvl1pPr algn="r">
              <a:defRPr sz="1200"/>
            </a:lvl1pPr>
          </a:lstStyle>
          <a:p>
            <a:fld id="{3A3C37D4-70A6-9C44-B7F7-4A3C5889C3EC}" type="slidenum">
              <a:rPr lang="en-US" smtClean="0"/>
              <a:pPr/>
              <a:t>‹#›</a:t>
            </a:fld>
            <a:endParaRPr lang="en-US" dirty="0"/>
          </a:p>
        </p:txBody>
      </p:sp>
    </p:spTree>
    <p:extLst>
      <p:ext uri="{BB962C8B-B14F-4D97-AF65-F5344CB8AC3E}">
        <p14:creationId xmlns:p14="http://schemas.microsoft.com/office/powerpoint/2010/main" val="1738583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1" y="1"/>
            <a:ext cx="2949892" cy="4969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a:defRPr sz="1200" smtClean="0">
                <a:latin typeface="Arial" charset="0"/>
              </a:defRPr>
            </a:lvl1pPr>
          </a:lstStyle>
          <a:p>
            <a:pPr>
              <a:defRPr/>
            </a:pPr>
            <a:endParaRPr lang="en-AU" dirty="0"/>
          </a:p>
        </p:txBody>
      </p:sp>
      <p:sp>
        <p:nvSpPr>
          <p:cNvPr id="47107" name="Rectangle 3"/>
          <p:cNvSpPr>
            <a:spLocks noGrp="1" noChangeArrowheads="1"/>
          </p:cNvSpPr>
          <p:nvPr>
            <p:ph type="dt" idx="1"/>
          </p:nvPr>
        </p:nvSpPr>
        <p:spPr bwMode="auto">
          <a:xfrm>
            <a:off x="3855739" y="1"/>
            <a:ext cx="2949892" cy="4969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lvl1pPr algn="r">
              <a:defRPr sz="1200" smtClean="0">
                <a:latin typeface="Arial" charset="0"/>
              </a:defRPr>
            </a:lvl1pPr>
          </a:lstStyle>
          <a:p>
            <a:pPr>
              <a:defRPr/>
            </a:pPr>
            <a:endParaRPr lang="en-AU" dirty="0"/>
          </a:p>
        </p:txBody>
      </p:sp>
      <p:sp>
        <p:nvSpPr>
          <p:cNvPr id="20484" name="Rectangle 4"/>
          <p:cNvSpPr>
            <a:spLocks noGrp="1" noRot="1" noChangeAspect="1" noChangeArrowheads="1" noTextEdit="1"/>
          </p:cNvSpPr>
          <p:nvPr>
            <p:ph type="sldImg" idx="2"/>
          </p:nvPr>
        </p:nvSpPr>
        <p:spPr bwMode="auto">
          <a:xfrm>
            <a:off x="919163" y="746125"/>
            <a:ext cx="4968875" cy="372745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47109" name="Rectangle 5"/>
          <p:cNvSpPr>
            <a:spLocks noGrp="1" noChangeArrowheads="1"/>
          </p:cNvSpPr>
          <p:nvPr>
            <p:ph type="body" sz="quarter" idx="3"/>
          </p:nvPr>
        </p:nvSpPr>
        <p:spPr bwMode="auto">
          <a:xfrm>
            <a:off x="681350" y="4721186"/>
            <a:ext cx="5444504" cy="44727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47110" name="Rectangle 6"/>
          <p:cNvSpPr>
            <a:spLocks noGrp="1" noChangeArrowheads="1"/>
          </p:cNvSpPr>
          <p:nvPr>
            <p:ph type="ftr" sz="quarter" idx="4"/>
          </p:nvPr>
        </p:nvSpPr>
        <p:spPr bwMode="auto">
          <a:xfrm>
            <a:off x="1" y="9440780"/>
            <a:ext cx="2949892" cy="4969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a:defRPr sz="1200" smtClean="0">
                <a:latin typeface="Arial" charset="0"/>
              </a:defRPr>
            </a:lvl1pPr>
          </a:lstStyle>
          <a:p>
            <a:pPr>
              <a:defRPr/>
            </a:pPr>
            <a:endParaRPr lang="en-AU" dirty="0"/>
          </a:p>
        </p:txBody>
      </p:sp>
      <p:sp>
        <p:nvSpPr>
          <p:cNvPr id="47111" name="Rectangle 7"/>
          <p:cNvSpPr>
            <a:spLocks noGrp="1" noChangeArrowheads="1"/>
          </p:cNvSpPr>
          <p:nvPr>
            <p:ph type="sldNum" sz="quarter" idx="5"/>
          </p:nvPr>
        </p:nvSpPr>
        <p:spPr bwMode="auto">
          <a:xfrm>
            <a:off x="3855739" y="9440780"/>
            <a:ext cx="2949892" cy="4969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50" tIns="45775" rIns="91550" bIns="45775" numCol="1" anchor="b" anchorCtr="0" compatLnSpc="1">
            <a:prstTxWarp prst="textNoShape">
              <a:avLst/>
            </a:prstTxWarp>
          </a:bodyPr>
          <a:lstStyle>
            <a:lvl1pPr algn="r">
              <a:defRPr sz="1200" smtClean="0">
                <a:latin typeface="Arial" charset="0"/>
              </a:defRPr>
            </a:lvl1pPr>
          </a:lstStyle>
          <a:p>
            <a:pPr>
              <a:defRPr/>
            </a:pPr>
            <a:fld id="{C0A460EA-EA12-4978-B439-01816B67CA29}" type="slidenum">
              <a:rPr lang="en-AU"/>
              <a:pPr>
                <a:defRPr/>
              </a:pPr>
              <a:t>‹#›</a:t>
            </a:fld>
            <a:endParaRPr lang="en-AU" dirty="0"/>
          </a:p>
        </p:txBody>
      </p:sp>
    </p:spTree>
    <p:extLst>
      <p:ext uri="{BB962C8B-B14F-4D97-AF65-F5344CB8AC3E}">
        <p14:creationId xmlns:p14="http://schemas.microsoft.com/office/powerpoint/2010/main" val="43807474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A460EA-EA12-4978-B439-01816B67CA29}" type="slidenum">
              <a:rPr lang="en-AU" smtClean="0"/>
              <a:pPr>
                <a:defRPr/>
              </a:pPr>
              <a:t>24</a:t>
            </a:fld>
            <a:endParaRPr lang="en-AU" dirty="0"/>
          </a:p>
        </p:txBody>
      </p:sp>
    </p:spTree>
    <p:extLst>
      <p:ext uri="{BB962C8B-B14F-4D97-AF65-F5344CB8AC3E}">
        <p14:creationId xmlns:p14="http://schemas.microsoft.com/office/powerpoint/2010/main" val="2969666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sz="25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6" name="Slide Number Placeholder 5"/>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2375739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lstStyle>
            <a:lvl1pPr algn="l">
              <a:defRPr>
                <a:solidFill>
                  <a:srgbClr val="005580"/>
                </a:solidFill>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Line 4"/>
          <p:cNvSpPr>
            <a:spLocks noChangeShapeType="1"/>
          </p:cNvSpPr>
          <p:nvPr userDrawn="1"/>
        </p:nvSpPr>
        <p:spPr bwMode="auto">
          <a:xfrm>
            <a:off x="468313" y="1052736"/>
            <a:ext cx="8207375" cy="0"/>
          </a:xfrm>
          <a:prstGeom prst="line">
            <a:avLst/>
          </a:prstGeom>
          <a:noFill/>
          <a:ln w="31750">
            <a:solidFill>
              <a:srgbClr val="00AC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 name="Slide Number Placeholder 6"/>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1001581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solidFill>
                  <a:srgbClr val="005580"/>
                </a:solidFill>
              </a:defRPr>
            </a:lvl1pPr>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955792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p:cNvSpPr>
            <a:spLocks noGrp="1"/>
          </p:cNvSpPr>
          <p:nvPr>
            <p:ph type="title"/>
          </p:nvPr>
        </p:nvSpPr>
        <p:spPr>
          <a:xfrm>
            <a:off x="374848" y="332656"/>
            <a:ext cx="8229600" cy="720080"/>
          </a:xfrm>
        </p:spPr>
        <p:txBody>
          <a:bodyPr/>
          <a:lstStyle>
            <a:lvl1pPr algn="l">
              <a:defRPr sz="2600" b="1" i="0">
                <a:solidFill>
                  <a:srgbClr val="005580"/>
                </a:solidFill>
                <a:latin typeface="Arial Narrow"/>
                <a:cs typeface="Arial Narrow"/>
              </a:defRPr>
            </a:lvl1pPr>
          </a:lstStyle>
          <a:p>
            <a:r>
              <a:rPr lang="en-US" dirty="0"/>
              <a:t>Click to edit Master title style</a:t>
            </a:r>
          </a:p>
        </p:txBody>
      </p:sp>
      <p:sp>
        <p:nvSpPr>
          <p:cNvPr id="5" name="Line 4"/>
          <p:cNvSpPr>
            <a:spLocks noChangeShapeType="1"/>
          </p:cNvSpPr>
          <p:nvPr userDrawn="1"/>
        </p:nvSpPr>
        <p:spPr bwMode="auto">
          <a:xfrm>
            <a:off x="468313" y="1052736"/>
            <a:ext cx="8207375" cy="0"/>
          </a:xfrm>
          <a:prstGeom prst="line">
            <a:avLst/>
          </a:prstGeom>
          <a:noFill/>
          <a:ln w="31750">
            <a:solidFill>
              <a:srgbClr val="00AC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 name="Slide Number Placeholder 1"/>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2355499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5536" y="3933056"/>
            <a:ext cx="7772400" cy="1362075"/>
          </a:xfrm>
        </p:spPr>
        <p:txBody>
          <a:bodyPr anchor="t"/>
          <a:lstStyle>
            <a:lvl1pPr algn="l">
              <a:defRPr sz="3600" b="1" i="0" cap="all">
                <a:solidFill>
                  <a:srgbClr val="005580"/>
                </a:solidFill>
                <a:latin typeface="Arial Narrow"/>
                <a:cs typeface="Arial Narrow"/>
              </a:defRPr>
            </a:lvl1pPr>
          </a:lstStyle>
          <a:p>
            <a:r>
              <a:rPr lang="en-US" dirty="0"/>
              <a:t>Click to edit Master title style</a:t>
            </a:r>
          </a:p>
        </p:txBody>
      </p:sp>
      <p:sp>
        <p:nvSpPr>
          <p:cNvPr id="5" name="Slide Number Placeholder 4"/>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2564144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374848" y="332656"/>
            <a:ext cx="8229600" cy="720080"/>
          </a:xfrm>
        </p:spPr>
        <p:txBody>
          <a:bodyPr/>
          <a:lstStyle>
            <a:lvl1pPr algn="l">
              <a:defRPr sz="2600" b="1" i="0">
                <a:solidFill>
                  <a:srgbClr val="005580"/>
                </a:solidFill>
                <a:latin typeface="Arial Narrow"/>
                <a:cs typeface="Arial Narrow"/>
              </a:defRPr>
            </a:lvl1pPr>
          </a:lstStyle>
          <a:p>
            <a:r>
              <a:rPr lang="en-US" dirty="0"/>
              <a:t>Click to edit Master title style</a:t>
            </a:r>
          </a:p>
        </p:txBody>
      </p:sp>
      <p:sp>
        <p:nvSpPr>
          <p:cNvPr id="6" name="Line 4"/>
          <p:cNvSpPr>
            <a:spLocks noChangeShapeType="1"/>
          </p:cNvSpPr>
          <p:nvPr userDrawn="1"/>
        </p:nvSpPr>
        <p:spPr bwMode="auto">
          <a:xfrm>
            <a:off x="468313" y="1052736"/>
            <a:ext cx="8207375" cy="0"/>
          </a:xfrm>
          <a:prstGeom prst="line">
            <a:avLst/>
          </a:prstGeom>
          <a:noFill/>
          <a:ln w="31750">
            <a:solidFill>
              <a:srgbClr val="00AC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 name="Slide Number Placeholder 1"/>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1362352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1"/>
          <p:cNvSpPr>
            <a:spLocks noGrp="1"/>
          </p:cNvSpPr>
          <p:nvPr>
            <p:ph type="title"/>
          </p:nvPr>
        </p:nvSpPr>
        <p:spPr>
          <a:xfrm>
            <a:off x="374848" y="332656"/>
            <a:ext cx="8229600" cy="720080"/>
          </a:xfrm>
        </p:spPr>
        <p:txBody>
          <a:bodyPr/>
          <a:lstStyle>
            <a:lvl1pPr algn="l">
              <a:defRPr sz="2600" b="1" i="0">
                <a:solidFill>
                  <a:srgbClr val="005580"/>
                </a:solidFill>
                <a:latin typeface="Arial Narrow"/>
                <a:cs typeface="Arial Narrow"/>
              </a:defRPr>
            </a:lvl1pPr>
          </a:lstStyle>
          <a:p>
            <a:r>
              <a:rPr lang="en-US" dirty="0"/>
              <a:t>Click to edit Master title style</a:t>
            </a:r>
          </a:p>
        </p:txBody>
      </p:sp>
      <p:sp>
        <p:nvSpPr>
          <p:cNvPr id="8" name="Line 4"/>
          <p:cNvSpPr>
            <a:spLocks noChangeShapeType="1"/>
          </p:cNvSpPr>
          <p:nvPr userDrawn="1"/>
        </p:nvSpPr>
        <p:spPr bwMode="auto">
          <a:xfrm>
            <a:off x="468313" y="1052736"/>
            <a:ext cx="8207375" cy="0"/>
          </a:xfrm>
          <a:prstGeom prst="line">
            <a:avLst/>
          </a:prstGeom>
          <a:noFill/>
          <a:ln w="31750">
            <a:solidFill>
              <a:srgbClr val="00AC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 name="Slide Number Placeholder 1"/>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3680537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4848" y="332656"/>
            <a:ext cx="8229600" cy="720080"/>
          </a:xfrm>
        </p:spPr>
        <p:txBody>
          <a:bodyPr/>
          <a:lstStyle>
            <a:lvl1pPr algn="l">
              <a:defRPr sz="2600" b="1" i="0">
                <a:solidFill>
                  <a:srgbClr val="005580"/>
                </a:solidFill>
                <a:latin typeface="Arial Narrow"/>
                <a:cs typeface="Arial Narrow"/>
              </a:defRPr>
            </a:lvl1pPr>
          </a:lstStyle>
          <a:p>
            <a:r>
              <a:rPr lang="en-US" dirty="0"/>
              <a:t>Click to edit Master title style</a:t>
            </a:r>
          </a:p>
        </p:txBody>
      </p:sp>
      <p:sp>
        <p:nvSpPr>
          <p:cNvPr id="3" name="Line 4"/>
          <p:cNvSpPr>
            <a:spLocks noChangeShapeType="1"/>
          </p:cNvSpPr>
          <p:nvPr userDrawn="1"/>
        </p:nvSpPr>
        <p:spPr bwMode="auto">
          <a:xfrm>
            <a:off x="468313" y="1052736"/>
            <a:ext cx="8207375" cy="0"/>
          </a:xfrm>
          <a:prstGeom prst="line">
            <a:avLst/>
          </a:prstGeom>
          <a:noFill/>
          <a:ln w="31750">
            <a:solidFill>
              <a:srgbClr val="00AC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 name="Slide Number Placeholder 5"/>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4071157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3010940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3008313" cy="1162050"/>
          </a:xfrm>
        </p:spPr>
        <p:txBody>
          <a:bodyPr anchor="b"/>
          <a:lstStyle>
            <a:lvl1pPr algn="l">
              <a:defRPr sz="2000" b="1">
                <a:solidFill>
                  <a:srgbClr val="005580"/>
                </a:solidFill>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Slide Number Placeholder 5"/>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571592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0"/>
          </p:nvPr>
        </p:nvSpPr>
        <p:spPr/>
        <p:txBody>
          <a:bodyPr/>
          <a:lstStyle/>
          <a:p>
            <a:fld id="{0F03ED66-9AFE-1E47-B9D8-15F75672B1B1}" type="slidenum">
              <a:rPr lang="en-US" smtClean="0"/>
              <a:pPr/>
              <a:t>‹#›</a:t>
            </a:fld>
            <a:endParaRPr lang="en-US" dirty="0"/>
          </a:p>
        </p:txBody>
      </p:sp>
    </p:spTree>
    <p:extLst>
      <p:ext uri="{BB962C8B-B14F-4D97-AF65-F5344CB8AC3E}">
        <p14:creationId xmlns:p14="http://schemas.microsoft.com/office/powerpoint/2010/main" val="1173435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AU" dirty="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8" name="Slide Number Placeholder 7"/>
          <p:cNvSpPr>
            <a:spLocks noGrp="1"/>
          </p:cNvSpPr>
          <p:nvPr>
            <p:ph type="sldNum" sz="quarter" idx="4"/>
          </p:nvPr>
        </p:nvSpPr>
        <p:spPr>
          <a:xfrm>
            <a:off x="899592" y="6193888"/>
            <a:ext cx="2133600" cy="441802"/>
          </a:xfrm>
          <a:prstGeom prst="rect">
            <a:avLst/>
          </a:prstGeom>
        </p:spPr>
        <p:txBody>
          <a:bodyPr vert="horz" lIns="91440" tIns="45720" rIns="91440" bIns="45720" rtlCol="0" anchor="ctr"/>
          <a:lstStyle>
            <a:lvl1pPr algn="l">
              <a:defRPr sz="1200">
                <a:solidFill>
                  <a:srgbClr val="005580"/>
                </a:solidFill>
                <a:latin typeface="Arial"/>
                <a:cs typeface="Arial"/>
              </a:defRPr>
            </a:lvl1pPr>
          </a:lstStyle>
          <a:p>
            <a:fld id="{0F03ED66-9AFE-1E47-B9D8-15F75672B1B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hdr="0" ftr="0" dt="0"/>
  <p:txStyles>
    <p:titleStyle>
      <a:lvl1pPr algn="l" rtl="0" eaLnBrk="0" fontAlgn="base" hangingPunct="0">
        <a:spcBef>
          <a:spcPct val="0"/>
        </a:spcBef>
        <a:spcAft>
          <a:spcPct val="0"/>
        </a:spcAft>
        <a:defRPr sz="2600" b="1" i="0">
          <a:solidFill>
            <a:srgbClr val="005580"/>
          </a:solidFill>
          <a:latin typeface="Arial Narrow"/>
          <a:ea typeface="+mj-ea"/>
          <a:cs typeface="Arial Narrow"/>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asx.com.au/" TargetMode="External"/><Relationship Id="rId2" Type="http://schemas.openxmlformats.org/officeDocument/2006/relationships/hyperlink" Target="http://www.monashinvestors.com/"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hyperlink" Target="https://www.livewiremarkets.com/contributors/monash-investors-pty-limited" TargetMode="External"/><Relationship Id="rId2" Type="http://schemas.openxmlformats.org/officeDocument/2006/relationships/hyperlink" Target="http://www.monashinvstors.com/" TargetMode="External"/><Relationship Id="rId1" Type="http://schemas.openxmlformats.org/officeDocument/2006/relationships/slideLayout" Target="../slideLayouts/slideLayout2.xml"/><Relationship Id="rId6" Type="http://schemas.openxmlformats.org/officeDocument/2006/relationships/hyperlink" Target="http://monashinvestors.com/wp-content/uploads/2017/09/MSH-PDS-2017-09-12.pdf" TargetMode="External"/><Relationship Id="rId5" Type="http://schemas.openxmlformats.org/officeDocument/2006/relationships/hyperlink" Target="https://confirmsubscription.com/h/i/BE4A2DDB60377374" TargetMode="External"/><Relationship Id="rId4" Type="http://schemas.openxmlformats.org/officeDocument/2006/relationships/hyperlink" Target="http://monashinvestors.com/compelling-stocks-blog/"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winstoncapital.com.au/" TargetMode="External"/><Relationship Id="rId3" Type="http://schemas.openxmlformats.org/officeDocument/2006/relationships/hyperlink" Target="mailto:contactus@monashinvestors.com" TargetMode="External"/><Relationship Id="rId7" Type="http://schemas.openxmlformats.org/officeDocument/2006/relationships/hyperlink" Target="mailto:cameron@winstoncapital.com.au" TargetMode="Externa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hyperlink" Target="mailto:andrew@winstoncapital.com.au" TargetMode="External"/><Relationship Id="rId5" Type="http://schemas.openxmlformats.org/officeDocument/2006/relationships/hyperlink" Target="mailto:stephen@winstoncapital.com.au" TargetMode="External"/><Relationship Id="rId4" Type="http://schemas.openxmlformats.org/officeDocument/2006/relationships/hyperlink" Target="http://www.monashinvestors.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sx.com.au/" TargetMode="External"/><Relationship Id="rId2" Type="http://schemas.openxmlformats.org/officeDocument/2006/relationships/hyperlink" Target="http://www.monashinvestors.com/"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4316311"/>
            <a:ext cx="9144000" cy="25922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sp>
        <p:nvSpPr>
          <p:cNvPr id="3074" name="Rectangle 3"/>
          <p:cNvSpPr>
            <a:spLocks noGrp="1" noChangeArrowheads="1"/>
          </p:cNvSpPr>
          <p:nvPr>
            <p:ph type="subTitle" idx="1"/>
          </p:nvPr>
        </p:nvSpPr>
        <p:spPr>
          <a:xfrm>
            <a:off x="359532" y="799883"/>
            <a:ext cx="8424936" cy="2304256"/>
          </a:xfrm>
        </p:spPr>
        <p:txBody>
          <a:bodyPr/>
          <a:lstStyle/>
          <a:p>
            <a:pPr eaLnBrk="1" hangingPunct="1"/>
            <a:r>
              <a:rPr lang="en-AU" sz="3200" b="1" dirty="0">
                <a:solidFill>
                  <a:schemeClr val="bg1"/>
                </a:solidFill>
                <a:ea typeface="Arial Unicode MS" pitchFamily="34" charset="-128"/>
                <a:cs typeface="Arial Unicode MS" pitchFamily="34" charset="-128"/>
              </a:rPr>
              <a:t>Invest With Confidence </a:t>
            </a:r>
          </a:p>
          <a:p>
            <a:pPr eaLnBrk="1" hangingPunct="1"/>
            <a:r>
              <a:rPr lang="en-AU" sz="3200" b="1" dirty="0">
                <a:solidFill>
                  <a:schemeClr val="bg1"/>
                </a:solidFill>
                <a:ea typeface="Arial Unicode MS" pitchFamily="34" charset="-128"/>
                <a:cs typeface="Arial Unicode MS" pitchFamily="34" charset="-128"/>
              </a:rPr>
              <a:t>Monash Investors</a:t>
            </a:r>
            <a:endParaRPr lang="en-US" sz="3200" b="1" dirty="0">
              <a:solidFill>
                <a:schemeClr val="bg1"/>
              </a:solidFill>
              <a:ea typeface="Arial Unicode MS" pitchFamily="34" charset="-128"/>
              <a:cs typeface="Arial Unicode MS" pitchFamily="34" charset="-128"/>
            </a:endParaRPr>
          </a:p>
          <a:p>
            <a:pPr eaLnBrk="1" hangingPunct="1"/>
            <a:endParaRPr lang="en-US" b="1" dirty="0">
              <a:solidFill>
                <a:schemeClr val="bg1"/>
              </a:solidFill>
              <a:ea typeface="Arial Unicode MS" pitchFamily="34" charset="-128"/>
              <a:cs typeface="Arial Unicode MS" pitchFamily="34" charset="-128"/>
            </a:endParaRPr>
          </a:p>
          <a:p>
            <a:pPr eaLnBrk="1" hangingPunct="1"/>
            <a:r>
              <a:rPr lang="en-US" b="1" dirty="0">
                <a:solidFill>
                  <a:schemeClr val="bg1"/>
                </a:solidFill>
                <a:ea typeface="Arial Unicode MS" pitchFamily="34" charset="-128"/>
                <a:cs typeface="Arial Unicode MS" pitchFamily="34" charset="-128"/>
              </a:rPr>
              <a:t>The Monash Absolute Investment Fund (MAIF)</a:t>
            </a:r>
          </a:p>
          <a:p>
            <a:pPr eaLnBrk="1" hangingPunct="1"/>
            <a:r>
              <a:rPr lang="en-US" b="1" dirty="0">
                <a:solidFill>
                  <a:schemeClr val="bg1"/>
                </a:solidFill>
                <a:ea typeface="Arial Unicode MS" pitchFamily="34" charset="-128"/>
                <a:cs typeface="Arial Unicode MS" pitchFamily="34" charset="-128"/>
              </a:rPr>
              <a:t>The Monash Absolute Investment Company Ltd (MA1)</a:t>
            </a:r>
          </a:p>
          <a:p>
            <a:pPr eaLnBrk="1" hangingPunct="1"/>
            <a:endParaRPr lang="en-US" sz="2400" dirty="0">
              <a:solidFill>
                <a:schemeClr val="bg1"/>
              </a:solidFill>
              <a:latin typeface="Arial Narrow"/>
              <a:ea typeface="Arial Unicode MS" pitchFamily="34" charset="-128"/>
              <a:cs typeface="Arial Narrow"/>
            </a:endParaRPr>
          </a:p>
          <a:p>
            <a:pPr eaLnBrk="1" hangingPunct="1"/>
            <a:r>
              <a:rPr lang="en-US" sz="2400" dirty="0" smtClean="0">
                <a:solidFill>
                  <a:schemeClr val="bg1"/>
                </a:solidFill>
                <a:latin typeface="Arial Narrow"/>
                <a:ea typeface="Arial Unicode MS" pitchFamily="34" charset="-128"/>
                <a:cs typeface="Arial Narrow"/>
              </a:rPr>
              <a:t>April</a:t>
            </a:r>
            <a:r>
              <a:rPr lang="en-US" sz="2400" dirty="0" smtClean="0">
                <a:solidFill>
                  <a:schemeClr val="bg1"/>
                </a:solidFill>
                <a:latin typeface="Arial Narrow"/>
                <a:ea typeface="Arial Unicode MS" pitchFamily="34" charset="-128"/>
                <a:cs typeface="Arial Narrow"/>
              </a:rPr>
              <a:t> </a:t>
            </a:r>
            <a:r>
              <a:rPr lang="en-US" sz="2400" dirty="0" smtClean="0">
                <a:solidFill>
                  <a:schemeClr val="bg1"/>
                </a:solidFill>
                <a:latin typeface="Arial Narrow"/>
                <a:ea typeface="Arial Unicode MS" pitchFamily="34" charset="-128"/>
                <a:cs typeface="Arial Narrow"/>
              </a:rPr>
              <a:t>2021</a:t>
            </a:r>
            <a:endParaRPr lang="en-US" sz="2400" dirty="0">
              <a:solidFill>
                <a:schemeClr val="bg1"/>
              </a:solidFill>
              <a:latin typeface="Arial Narrow"/>
              <a:ea typeface="Arial Unicode MS" pitchFamily="34" charset="-128"/>
              <a:cs typeface="Arial Narrow"/>
            </a:endParaRPr>
          </a:p>
          <a:p>
            <a:pPr eaLnBrk="1" hangingPunct="1"/>
            <a:endParaRPr lang="en-AU" b="1" dirty="0">
              <a:solidFill>
                <a:schemeClr val="bg1"/>
              </a:solidFill>
              <a:ea typeface="Arial Unicode MS" pitchFamily="34" charset="-128"/>
              <a:cs typeface="Arial Unicode MS" pitchFamily="34" charset="-128"/>
            </a:endParaRPr>
          </a:p>
        </p:txBody>
      </p:sp>
      <p:pic>
        <p:nvPicPr>
          <p:cNvPr id="3" name="Picture 2" desc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4330945"/>
            <a:ext cx="5184576" cy="1368728"/>
          </a:xfrm>
          <a:prstGeom prst="rect">
            <a:avLst/>
          </a:prstGeom>
        </p:spPr>
      </p:pic>
      <p:pic>
        <p:nvPicPr>
          <p:cNvPr id="2" name="Picture 1"/>
          <p:cNvPicPr>
            <a:picLocks noChangeAspect="1"/>
          </p:cNvPicPr>
          <p:nvPr/>
        </p:nvPicPr>
        <p:blipFill>
          <a:blip r:embed="rId5"/>
          <a:stretch>
            <a:fillRect/>
          </a:stretch>
        </p:blipFill>
        <p:spPr>
          <a:xfrm>
            <a:off x="2836410" y="5710755"/>
            <a:ext cx="4183862" cy="825671"/>
          </a:xfrm>
          <a:prstGeom prst="rect">
            <a:avLst/>
          </a:prstGeom>
        </p:spPr>
      </p:pic>
      <p:pic>
        <p:nvPicPr>
          <p:cNvPr id="5" name="Picture 4"/>
          <p:cNvPicPr>
            <a:picLocks noChangeAspect="1"/>
          </p:cNvPicPr>
          <p:nvPr/>
        </p:nvPicPr>
        <p:blipFill>
          <a:blip r:embed="rId6"/>
          <a:stretch>
            <a:fillRect/>
          </a:stretch>
        </p:blipFill>
        <p:spPr>
          <a:xfrm>
            <a:off x="7249493" y="5710755"/>
            <a:ext cx="925769" cy="836753"/>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21724" y="5684297"/>
            <a:ext cx="1285465" cy="852130"/>
          </a:xfrm>
          <a:prstGeom prst="rect">
            <a:avLst/>
          </a:prstGeom>
        </p:spPr>
      </p:pic>
    </p:spTree>
    <p:custDataLst>
      <p:tags r:id="rId1"/>
    </p:custDataLst>
    <p:extLst>
      <p:ext uri="{BB962C8B-B14F-4D97-AF65-F5344CB8AC3E}">
        <p14:creationId xmlns:p14="http://schemas.microsoft.com/office/powerpoint/2010/main" val="338680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467" y="1723"/>
            <a:ext cx="8229600" cy="1143000"/>
          </a:xfrm>
        </p:spPr>
        <p:txBody>
          <a:bodyPr/>
          <a:lstStyle/>
          <a:p>
            <a:pPr algn="l"/>
            <a:r>
              <a:rPr lang="en-US" dirty="0"/>
              <a:t>Monash Absolute Investment Company (ASX : MA1) returns have rebounded after the initial drawdown post IPO</a:t>
            </a:r>
            <a:endParaRPr lang="en-US" b="1" dirty="0">
              <a:solidFill>
                <a:srgbClr val="005580"/>
              </a:solidFill>
              <a:latin typeface="Arial Narrow"/>
              <a:cs typeface="Arial Narrow"/>
            </a:endParaRPr>
          </a:p>
        </p:txBody>
      </p:sp>
      <p:sp>
        <p:nvSpPr>
          <p:cNvPr id="7" name="TextBox 6"/>
          <p:cNvSpPr txBox="1"/>
          <p:nvPr/>
        </p:nvSpPr>
        <p:spPr>
          <a:xfrm>
            <a:off x="395536" y="1498308"/>
            <a:ext cx="3839513" cy="369332"/>
          </a:xfrm>
          <a:prstGeom prst="rect">
            <a:avLst/>
          </a:prstGeom>
          <a:noFill/>
        </p:spPr>
        <p:txBody>
          <a:bodyPr wrap="none" rtlCol="0">
            <a:spAutoFit/>
          </a:bodyPr>
          <a:lstStyle/>
          <a:p>
            <a:r>
              <a:rPr lang="en-US" sz="1800" b="1" dirty="0" smtClean="0">
                <a:solidFill>
                  <a:srgbClr val="005580"/>
                </a:solidFill>
                <a:latin typeface="Arial Narrow" panose="020B0606020202030204" pitchFamily="34" charset="0"/>
                <a:cs typeface="Arial"/>
              </a:rPr>
              <a:t>Returns (After Fees) to 28 February 2021</a:t>
            </a:r>
            <a:endParaRPr lang="en-US" sz="1800" b="1" dirty="0">
              <a:solidFill>
                <a:srgbClr val="005580"/>
              </a:solidFill>
              <a:latin typeface="Arial Narrow" panose="020B0606020202030204" pitchFamily="34" charset="0"/>
              <a:cs typeface="Arial"/>
            </a:endParaRPr>
          </a:p>
        </p:txBody>
      </p:sp>
      <p:sp>
        <p:nvSpPr>
          <p:cNvPr id="8" name="TextBox 7"/>
          <p:cNvSpPr txBox="1"/>
          <p:nvPr/>
        </p:nvSpPr>
        <p:spPr>
          <a:xfrm>
            <a:off x="395536" y="5229200"/>
            <a:ext cx="6984775" cy="461665"/>
          </a:xfrm>
          <a:prstGeom prst="rect">
            <a:avLst/>
          </a:prstGeom>
          <a:noFill/>
        </p:spPr>
        <p:txBody>
          <a:bodyPr wrap="square" rtlCol="0">
            <a:spAutoFit/>
          </a:bodyPr>
          <a:lstStyle/>
          <a:p>
            <a:r>
              <a:rPr lang="en-US" sz="800" b="1" dirty="0">
                <a:solidFill>
                  <a:srgbClr val="005580"/>
                </a:solidFill>
                <a:latin typeface="+mn-lt"/>
                <a:cs typeface="Arial Narrow"/>
              </a:rPr>
              <a:t>Sources</a:t>
            </a:r>
            <a:endParaRPr lang="en-US" sz="800" dirty="0">
              <a:solidFill>
                <a:srgbClr val="005580"/>
              </a:solidFill>
              <a:latin typeface="+mn-lt"/>
              <a:cs typeface="Arial Narrow"/>
            </a:endParaRPr>
          </a:p>
          <a:p>
            <a:r>
              <a:rPr lang="en-US" sz="800" dirty="0">
                <a:solidFill>
                  <a:srgbClr val="005580"/>
                </a:solidFill>
                <a:latin typeface="+mn-lt"/>
                <a:cs typeface="Arial Narrow"/>
              </a:rPr>
              <a:t>MAIF : Monthly Performance Report &amp; Unit Prices </a:t>
            </a:r>
            <a:r>
              <a:rPr lang="en-US" sz="800" dirty="0">
                <a:solidFill>
                  <a:srgbClr val="005580"/>
                </a:solidFill>
                <a:latin typeface="+mn-lt"/>
                <a:cs typeface="Arial Narrow"/>
                <a:hlinkClick r:id="rId2"/>
              </a:rPr>
              <a:t>www.monashinvestors.com</a:t>
            </a:r>
            <a:r>
              <a:rPr lang="en-US" sz="800" dirty="0">
                <a:solidFill>
                  <a:srgbClr val="005580"/>
                </a:solidFill>
                <a:latin typeface="+mn-lt"/>
                <a:cs typeface="Arial Narrow"/>
              </a:rPr>
              <a:t>   MA1: Announcements </a:t>
            </a:r>
            <a:r>
              <a:rPr lang="en-US" sz="800" dirty="0">
                <a:solidFill>
                  <a:srgbClr val="005580"/>
                </a:solidFill>
                <a:latin typeface="+mn-lt"/>
                <a:cs typeface="Arial Narrow"/>
                <a:hlinkClick r:id="rId3"/>
              </a:rPr>
              <a:t>www.asx.com.au</a:t>
            </a:r>
            <a:endParaRPr lang="en-AU" sz="800" dirty="0">
              <a:solidFill>
                <a:srgbClr val="005580"/>
              </a:solidFill>
              <a:latin typeface="+mn-lt"/>
              <a:cs typeface="Arial Narrow"/>
            </a:endParaRPr>
          </a:p>
          <a:p>
            <a:r>
              <a:rPr lang="en-AU" sz="800" dirty="0">
                <a:solidFill>
                  <a:srgbClr val="005580"/>
                </a:solidFill>
                <a:latin typeface="+mn-lt"/>
                <a:cs typeface="Arial Narrow"/>
              </a:rPr>
              <a:t>ASX Indices: S&amp;P Dow Jones </a:t>
            </a:r>
            <a:r>
              <a:rPr lang="en-AU" sz="800" dirty="0" smtClean="0">
                <a:solidFill>
                  <a:srgbClr val="005580"/>
                </a:solidFill>
                <a:latin typeface="+mn-lt"/>
                <a:cs typeface="Arial Narrow"/>
              </a:rPr>
              <a:t>Indices</a:t>
            </a:r>
            <a:endParaRPr lang="en-US" sz="800" dirty="0">
              <a:solidFill>
                <a:srgbClr val="005580"/>
              </a:solidFill>
              <a:latin typeface="+mn-lt"/>
              <a:cs typeface="Arial Narrow"/>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10</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2120942"/>
              </p:ext>
            </p:extLst>
          </p:nvPr>
        </p:nvGraphicFramePr>
        <p:xfrm>
          <a:off x="467544" y="1915526"/>
          <a:ext cx="7032034" cy="3073404"/>
        </p:xfrm>
        <a:graphic>
          <a:graphicData uri="http://schemas.openxmlformats.org/drawingml/2006/table">
            <a:tbl>
              <a:tblPr firstRow="1" bandRow="1">
                <a:tableStyleId>{21E4AEA4-8DFA-4A89-87EB-49C32662AFE0}</a:tableStyleId>
              </a:tblPr>
              <a:tblGrid>
                <a:gridCol w="2035550">
                  <a:extLst>
                    <a:ext uri="{9D8B030D-6E8A-4147-A177-3AD203B41FA5}">
                      <a16:colId xmlns:a16="http://schemas.microsoft.com/office/drawing/2014/main" val="3292924078"/>
                    </a:ext>
                  </a:extLst>
                </a:gridCol>
                <a:gridCol w="1334298">
                  <a:extLst>
                    <a:ext uri="{9D8B030D-6E8A-4147-A177-3AD203B41FA5}">
                      <a16:colId xmlns:a16="http://schemas.microsoft.com/office/drawing/2014/main" val="1208191036"/>
                    </a:ext>
                  </a:extLst>
                </a:gridCol>
                <a:gridCol w="1168200">
                  <a:extLst>
                    <a:ext uri="{9D8B030D-6E8A-4147-A177-3AD203B41FA5}">
                      <a16:colId xmlns:a16="http://schemas.microsoft.com/office/drawing/2014/main" val="1990326464"/>
                    </a:ext>
                  </a:extLst>
                </a:gridCol>
                <a:gridCol w="1328239">
                  <a:extLst>
                    <a:ext uri="{9D8B030D-6E8A-4147-A177-3AD203B41FA5}">
                      <a16:colId xmlns:a16="http://schemas.microsoft.com/office/drawing/2014/main" val="421703054"/>
                    </a:ext>
                  </a:extLst>
                </a:gridCol>
                <a:gridCol w="1165747">
                  <a:extLst>
                    <a:ext uri="{9D8B030D-6E8A-4147-A177-3AD203B41FA5}">
                      <a16:colId xmlns:a16="http://schemas.microsoft.com/office/drawing/2014/main" val="869439020"/>
                    </a:ext>
                  </a:extLst>
                </a:gridCol>
              </a:tblGrid>
              <a:tr h="370840">
                <a:tc>
                  <a:txBody>
                    <a:bodyPr/>
                    <a:lstStyle/>
                    <a:p>
                      <a:pPr algn="ctr" fontAlgn="ctr"/>
                      <a:endParaRPr lang="en-US" sz="1200" b="1" i="0" u="none" strike="noStrike" dirty="0">
                        <a:effectLst/>
                        <a:latin typeface="+mn-lt"/>
                      </a:endParaRPr>
                    </a:p>
                  </a:txBody>
                  <a:tcPr marL="0" marR="0" marT="0" marB="0" anchor="ctr"/>
                </a:tc>
                <a:tc>
                  <a:txBody>
                    <a:bodyPr/>
                    <a:lstStyle/>
                    <a:p>
                      <a:pPr algn="ctr" fontAlgn="ctr"/>
                      <a:r>
                        <a:rPr lang="en-US" sz="1200" b="1" i="0" u="none" strike="noStrike" dirty="0">
                          <a:effectLst/>
                          <a:latin typeface="+mn-lt"/>
                        </a:rPr>
                        <a:t>Monash Company </a:t>
                      </a:r>
                      <a:r>
                        <a:rPr lang="en-US" sz="1200" b="1" i="0" u="none" strike="noStrike" dirty="0" smtClean="0">
                          <a:effectLst/>
                          <a:latin typeface="+mn-lt"/>
                        </a:rPr>
                        <a:t>Pre-Tax NTA</a:t>
                      </a:r>
                      <a:endParaRPr lang="en-US" sz="1200" b="1" i="0" u="none" strike="noStrike" dirty="0">
                        <a:effectLst/>
                        <a:latin typeface="+mn-lt"/>
                      </a:endParaRPr>
                    </a:p>
                  </a:txBody>
                  <a:tcPr marL="0" marR="0" marT="0" marB="0" anchor="ctr"/>
                </a:tc>
                <a:tc>
                  <a:txBody>
                    <a:bodyPr/>
                    <a:lstStyle/>
                    <a:p>
                      <a:pPr algn="ctr" fontAlgn="ctr"/>
                      <a:r>
                        <a:rPr lang="en-AU" sz="1200" b="1" i="0" u="none" strike="noStrike" dirty="0">
                          <a:effectLst/>
                          <a:latin typeface="+mn-lt"/>
                        </a:rPr>
                        <a:t>MA1 Share Price</a:t>
                      </a:r>
                      <a:endParaRPr lang="en-US" sz="1200" b="1" i="0" u="none" strike="noStrike" dirty="0">
                        <a:effectLst/>
                        <a:latin typeface="+mn-lt"/>
                      </a:endParaRPr>
                    </a:p>
                  </a:txBody>
                  <a:tcPr marL="0" marR="0" marT="0" marB="0" anchor="ctr"/>
                </a:tc>
                <a:tc>
                  <a:txBody>
                    <a:bodyPr/>
                    <a:lstStyle/>
                    <a:p>
                      <a:pPr algn="ctr" fontAlgn="ctr"/>
                      <a:r>
                        <a:rPr lang="en-US" sz="1200" b="1" u="none" strike="noStrike" dirty="0">
                          <a:effectLst/>
                          <a:latin typeface="+mn-lt"/>
                        </a:rPr>
                        <a:t>ASX200</a:t>
                      </a:r>
                      <a:endParaRPr lang="en-US" sz="1200" b="1" i="0" u="none" strike="noStrike" dirty="0">
                        <a:effectLst/>
                        <a:latin typeface="+mn-lt"/>
                      </a:endParaRPr>
                    </a:p>
                  </a:txBody>
                  <a:tcPr marL="0" marR="0" marT="0" marB="0" anchor="ctr"/>
                </a:tc>
                <a:tc>
                  <a:txBody>
                    <a:bodyPr/>
                    <a:lstStyle/>
                    <a:p>
                      <a:pPr algn="ctr" fontAlgn="ctr"/>
                      <a:r>
                        <a:rPr lang="en-US" sz="1200" b="1" u="none" strike="noStrike" dirty="0">
                          <a:effectLst/>
                          <a:latin typeface="+mn-lt"/>
                        </a:rPr>
                        <a:t>Small </a:t>
                      </a:r>
                      <a:r>
                        <a:rPr lang="en-US" sz="1200" b="1" u="none" strike="noStrike" dirty="0" err="1">
                          <a:effectLst/>
                          <a:latin typeface="+mn-lt"/>
                        </a:rPr>
                        <a:t>Ords</a:t>
                      </a:r>
                      <a:endParaRPr lang="en-US" sz="1200" b="1" i="0" u="none" strike="noStrike" dirty="0">
                        <a:effectLst/>
                        <a:latin typeface="+mn-lt"/>
                      </a:endParaRPr>
                    </a:p>
                  </a:txBody>
                  <a:tcPr marL="0" marR="0" marT="0" marB="0" anchor="ctr"/>
                </a:tc>
                <a:extLst>
                  <a:ext uri="{0D108BD9-81ED-4DB2-BD59-A6C34878D82A}">
                    <a16:rowId xmlns:a16="http://schemas.microsoft.com/office/drawing/2014/main" val="2118087064"/>
                  </a:ext>
                </a:extLst>
              </a:tr>
              <a:tr h="370840">
                <a:tc>
                  <a:txBody>
                    <a:bodyPr/>
                    <a:lstStyle/>
                    <a:p>
                      <a:pPr algn="l" fontAlgn="ctr"/>
                      <a:r>
                        <a:rPr lang="en-AU" sz="1200" b="1" i="0" u="none" strike="noStrike" dirty="0" smtClean="0">
                          <a:solidFill>
                            <a:srgbClr val="005580"/>
                          </a:solidFill>
                          <a:effectLst/>
                          <a:latin typeface="+mn-lt"/>
                        </a:rPr>
                        <a:t>1</a:t>
                      </a:r>
                      <a:r>
                        <a:rPr lang="en-AU" sz="1200" b="1" i="0" u="none" strike="noStrike" baseline="0" dirty="0" smtClean="0">
                          <a:solidFill>
                            <a:srgbClr val="005580"/>
                          </a:solidFill>
                          <a:effectLst/>
                          <a:latin typeface="+mn-lt"/>
                        </a:rPr>
                        <a:t> Month</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1.3%</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2.2%</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2.4%</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0.8%</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380529481"/>
                  </a:ext>
                </a:extLst>
              </a:tr>
              <a:tr h="370840">
                <a:tc>
                  <a:txBody>
                    <a:bodyPr/>
                    <a:lstStyle/>
                    <a:p>
                      <a:pPr algn="l" fontAlgn="ctr"/>
                      <a:r>
                        <a:rPr lang="en-US" sz="1200" b="1" u="none" strike="noStrike" dirty="0">
                          <a:solidFill>
                            <a:srgbClr val="005580"/>
                          </a:solidFill>
                          <a:effectLst/>
                          <a:latin typeface="+mn-lt"/>
                        </a:rPr>
                        <a:t>3 Months</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-0.3%</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5.6%</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4.3%</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2.1%</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878332901"/>
                  </a:ext>
                </a:extLst>
              </a:tr>
              <a:tr h="370840">
                <a:tc>
                  <a:txBody>
                    <a:bodyPr/>
                    <a:lstStyle/>
                    <a:p>
                      <a:pPr algn="l" fontAlgn="ctr"/>
                      <a:r>
                        <a:rPr lang="en-US" sz="1200" b="1" u="none" strike="noStrike" dirty="0">
                          <a:solidFill>
                            <a:srgbClr val="005580"/>
                          </a:solidFill>
                          <a:effectLst/>
                          <a:latin typeface="+mn-lt"/>
                        </a:rPr>
                        <a:t>1 Year</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69.7%</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82.3%</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37.5%</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52.2%</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2244064016"/>
                  </a:ext>
                </a:extLst>
              </a:tr>
              <a:tr h="370840">
                <a:tc>
                  <a:txBody>
                    <a:bodyPr/>
                    <a:lstStyle/>
                    <a:p>
                      <a:pPr algn="l" fontAlgn="ctr"/>
                      <a:r>
                        <a:rPr lang="en-US" sz="1200" b="1" u="none" strike="noStrike" dirty="0">
                          <a:solidFill>
                            <a:srgbClr val="005580"/>
                          </a:solidFill>
                          <a:effectLst/>
                          <a:latin typeface="+mn-lt"/>
                        </a:rPr>
                        <a:t>2 Years pa</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23.7%</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36.4%</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8.5%</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9.6%</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163962979"/>
                  </a:ext>
                </a:extLst>
              </a:tr>
              <a:tr h="477524">
                <a:tc>
                  <a:txBody>
                    <a:bodyPr/>
                    <a:lstStyle/>
                    <a:p>
                      <a:pPr algn="l" fontAlgn="ctr"/>
                      <a:r>
                        <a:rPr lang="en-US" sz="1200" b="1" i="0" u="none" strike="noStrike" dirty="0">
                          <a:solidFill>
                            <a:srgbClr val="005580"/>
                          </a:solidFill>
                          <a:effectLst/>
                          <a:latin typeface="+mn-lt"/>
                        </a:rPr>
                        <a:t>3 Years pa</a:t>
                      </a:r>
                    </a:p>
                  </a:txBody>
                  <a:tcPr marL="0" marR="0" marT="0" marB="0" anchor="ctr"/>
                </a:tc>
                <a:tc>
                  <a:txBody>
                    <a:bodyPr/>
                    <a:lstStyle/>
                    <a:p>
                      <a:pPr algn="ctr" fontAlgn="ctr"/>
                      <a:r>
                        <a:rPr lang="en-AU" sz="1200" b="0" i="0" u="none" strike="noStrike" dirty="0" smtClean="0">
                          <a:solidFill>
                            <a:srgbClr val="005580"/>
                          </a:solidFill>
                          <a:effectLst/>
                          <a:latin typeface="+mn-lt"/>
                        </a:rPr>
                        <a:t>15.3%</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22.0%</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9.7%</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8.3%</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6"/>
                  </a:ext>
                </a:extLst>
              </a:tr>
              <a:tr h="370840">
                <a:tc>
                  <a:txBody>
                    <a:bodyPr/>
                    <a:lstStyle/>
                    <a:p>
                      <a:pPr algn="l" fontAlgn="ctr"/>
                      <a:r>
                        <a:rPr lang="en-US" sz="1200" b="1" i="0" u="none" strike="noStrike" dirty="0" smtClean="0">
                          <a:solidFill>
                            <a:srgbClr val="005580"/>
                          </a:solidFill>
                          <a:effectLst/>
                          <a:latin typeface="+mn-lt"/>
                        </a:rPr>
                        <a:t>4 Years pa</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14.0%</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15.7%</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7.8%</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10.0%</a:t>
                      </a:r>
                      <a:endParaRPr lang="en-US" sz="1200" b="0" u="none" strike="noStrike" kern="1200" dirty="0">
                        <a:solidFill>
                          <a:srgbClr val="005580"/>
                        </a:solidFill>
                        <a:effectLst/>
                        <a:latin typeface="+mn-lt"/>
                        <a:ea typeface="+mn-ea"/>
                        <a:cs typeface="+mn-cs"/>
                      </a:endParaRPr>
                    </a:p>
                  </a:txBody>
                  <a:tcPr marL="0" marR="0" marT="0" marB="0" anchor="ctr"/>
                </a:tc>
                <a:extLst>
                  <a:ext uri="{0D108BD9-81ED-4DB2-BD59-A6C34878D82A}">
                    <a16:rowId xmlns:a16="http://schemas.microsoft.com/office/drawing/2014/main" val="3406642156"/>
                  </a:ext>
                </a:extLst>
              </a:tr>
              <a:tr h="370840">
                <a:tc>
                  <a:txBody>
                    <a:bodyPr/>
                    <a:lstStyle/>
                    <a:p>
                      <a:pPr algn="l" fontAlgn="ctr"/>
                      <a:r>
                        <a:rPr lang="en-AU" sz="1200" b="1" i="0" u="none" strike="noStrike" dirty="0">
                          <a:solidFill>
                            <a:srgbClr val="005580"/>
                          </a:solidFill>
                          <a:effectLst/>
                          <a:latin typeface="+mn-lt"/>
                        </a:rPr>
                        <a:t>MA1 Inception pa</a:t>
                      </a:r>
                    </a:p>
                    <a:p>
                      <a:pPr algn="l" fontAlgn="ctr"/>
                      <a:r>
                        <a:rPr lang="en-AU" sz="1200" b="1" i="0" u="none" strike="noStrike" dirty="0">
                          <a:solidFill>
                            <a:srgbClr val="005580"/>
                          </a:solidFill>
                          <a:effectLst/>
                          <a:latin typeface="+mn-lt"/>
                        </a:rPr>
                        <a:t>From</a:t>
                      </a:r>
                      <a:r>
                        <a:rPr lang="en-AU" sz="1200" b="1" i="0" u="none" strike="noStrike" baseline="0" dirty="0">
                          <a:solidFill>
                            <a:srgbClr val="005580"/>
                          </a:solidFill>
                          <a:effectLst/>
                          <a:latin typeface="+mn-lt"/>
                        </a:rPr>
                        <a:t> 12 April 2016</a:t>
                      </a:r>
                      <a:endParaRPr lang="en-US" sz="1200" b="1" i="0" u="none" strike="noStrike" dirty="0">
                        <a:solidFill>
                          <a:srgbClr val="005580"/>
                        </a:solidFill>
                        <a:effectLst/>
                        <a:latin typeface="+mn-lt"/>
                      </a:endParaRPr>
                    </a:p>
                  </a:txBody>
                  <a:tcPr marL="0" marR="0" marT="0" marB="0" anchor="ctr"/>
                </a:tc>
                <a:tc>
                  <a:txBody>
                    <a:bodyPr/>
                    <a:lstStyle/>
                    <a:p>
                      <a:pPr algn="ctr" fontAlgn="ctr"/>
                      <a:r>
                        <a:rPr lang="en-AU" sz="1200" b="0" i="0" u="none" strike="noStrike" dirty="0" smtClean="0">
                          <a:solidFill>
                            <a:srgbClr val="005580"/>
                          </a:solidFill>
                          <a:effectLst/>
                          <a:latin typeface="+mn-lt"/>
                        </a:rPr>
                        <a:t>9.4%</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AU" sz="1200" b="0" i="0" u="none" strike="noStrike" kern="1200" dirty="0" smtClean="0">
                          <a:solidFill>
                            <a:srgbClr val="005580"/>
                          </a:solidFill>
                          <a:effectLst/>
                          <a:latin typeface="+mn-lt"/>
                          <a:ea typeface="+mn-ea"/>
                          <a:cs typeface="+mn-cs"/>
                        </a:rPr>
                        <a:t>8.1%</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10.8%</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11.0%</a:t>
                      </a:r>
                      <a:endParaRPr lang="en-US" sz="1200" b="0" u="none" strike="noStrike" kern="1200" dirty="0">
                        <a:solidFill>
                          <a:srgbClr val="005580"/>
                        </a:solidFill>
                        <a:effectLst/>
                        <a:latin typeface="+mn-lt"/>
                        <a:ea typeface="+mn-ea"/>
                        <a:cs typeface="+mn-cs"/>
                      </a:endParaRPr>
                    </a:p>
                  </a:txBody>
                  <a:tcPr marL="0" marR="0" marT="0" marB="0" anchor="ctr"/>
                </a:tc>
                <a:extLst>
                  <a:ext uri="{0D108BD9-81ED-4DB2-BD59-A6C34878D82A}">
                    <a16:rowId xmlns:a16="http://schemas.microsoft.com/office/drawing/2014/main" val="3309882629"/>
                  </a:ext>
                </a:extLst>
              </a:tr>
            </a:tbl>
          </a:graphicData>
        </a:graphic>
      </p:graphicFrame>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1264" y="1410716"/>
            <a:ext cx="2392085" cy="498351"/>
          </a:xfrm>
          <a:prstGeom prst="rect">
            <a:avLst/>
          </a:prstGeom>
        </p:spPr>
      </p:pic>
    </p:spTree>
    <p:extLst>
      <p:ext uri="{BB962C8B-B14F-4D97-AF65-F5344CB8AC3E}">
        <p14:creationId xmlns:p14="http://schemas.microsoft.com/office/powerpoint/2010/main" val="4243505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3"/>
          <p:cNvSpPr>
            <a:spLocks noGrp="1" noChangeArrowheads="1"/>
          </p:cNvSpPr>
          <p:nvPr>
            <p:ph idx="1"/>
          </p:nvPr>
        </p:nvSpPr>
        <p:spPr>
          <a:xfrm>
            <a:off x="457200" y="1052736"/>
            <a:ext cx="8229600" cy="4625456"/>
          </a:xfrm>
        </p:spPr>
        <p:txBody>
          <a:bodyPr/>
          <a:lstStyle/>
          <a:p>
            <a:pPr lvl="2" eaLnBrk="1" hangingPunct="1">
              <a:buFontTx/>
              <a:buNone/>
            </a:pPr>
            <a:endParaRPr lang="en-AU" sz="800" b="1" dirty="0">
              <a:solidFill>
                <a:srgbClr val="005580"/>
              </a:solidFill>
              <a:latin typeface="Candara" pitchFamily="34" charset="0"/>
            </a:endParaRPr>
          </a:p>
          <a:p>
            <a:pPr eaLnBrk="1" hangingPunct="1">
              <a:buFontTx/>
              <a:buNone/>
            </a:pPr>
            <a:endParaRPr lang="en-AU" sz="1200" dirty="0">
              <a:solidFill>
                <a:srgbClr val="435259"/>
              </a:solidFill>
              <a:latin typeface="Candara" pitchFamily="34" charset="0"/>
            </a:endParaRPr>
          </a:p>
        </p:txBody>
      </p:sp>
      <p:sp>
        <p:nvSpPr>
          <p:cNvPr id="5123" name="Rectangle 2"/>
          <p:cNvSpPr>
            <a:spLocks noGrp="1" noChangeArrowheads="1"/>
          </p:cNvSpPr>
          <p:nvPr>
            <p:ph type="title"/>
            <p:custDataLst>
              <p:tags r:id="rId2"/>
            </p:custDataLst>
          </p:nvPr>
        </p:nvSpPr>
        <p:spPr>
          <a:xfrm>
            <a:off x="374848" y="346664"/>
            <a:ext cx="8229600" cy="706437"/>
          </a:xfrm>
        </p:spPr>
        <p:txBody>
          <a:bodyPr/>
          <a:lstStyle/>
          <a:p>
            <a:pPr eaLnBrk="1" hangingPunct="1"/>
            <a:r>
              <a:rPr lang="en-AU" sz="2500" dirty="0" smtClean="0"/>
              <a:t>MA1 Pre-Tax NTA returns to 31 December 2020 vs All LICs</a:t>
            </a:r>
            <a:endParaRPr lang="en-AU" sz="2500" b="1" dirty="0">
              <a:solidFill>
                <a:srgbClr val="005580"/>
              </a:solidFill>
            </a:endParaRPr>
          </a:p>
        </p:txBody>
      </p:sp>
      <p:sp>
        <p:nvSpPr>
          <p:cNvPr id="2" name="Slide Number Placeholder 1"/>
          <p:cNvSpPr>
            <a:spLocks noGrp="1"/>
          </p:cNvSpPr>
          <p:nvPr>
            <p:ph type="sldNum" sz="quarter" idx="10"/>
          </p:nvPr>
        </p:nvSpPr>
        <p:spPr/>
        <p:txBody>
          <a:bodyPr/>
          <a:lstStyle/>
          <a:p>
            <a:fld id="{0F03ED66-9AFE-1E47-B9D8-15F75672B1B1}" type="slidenum">
              <a:rPr lang="en-US" smtClean="0"/>
              <a:pPr/>
              <a:t>11</a:t>
            </a:fld>
            <a:endParaRPr lang="en-US" dirty="0"/>
          </a:p>
        </p:txBody>
      </p:sp>
      <p:sp>
        <p:nvSpPr>
          <p:cNvPr id="5" name="TextBox 4"/>
          <p:cNvSpPr txBox="1"/>
          <p:nvPr/>
        </p:nvSpPr>
        <p:spPr>
          <a:xfrm>
            <a:off x="419885" y="5844351"/>
            <a:ext cx="5410944" cy="584775"/>
          </a:xfrm>
          <a:prstGeom prst="rect">
            <a:avLst/>
          </a:prstGeom>
          <a:noFill/>
        </p:spPr>
        <p:txBody>
          <a:bodyPr wrap="square" rtlCol="0">
            <a:spAutoFit/>
          </a:bodyPr>
          <a:lstStyle/>
          <a:p>
            <a:r>
              <a:rPr lang="en-US" sz="800" b="1" dirty="0">
                <a:solidFill>
                  <a:srgbClr val="005580"/>
                </a:solidFill>
                <a:latin typeface="+mn-lt"/>
                <a:cs typeface="Arial Narrow"/>
              </a:rPr>
              <a:t>Sources</a:t>
            </a:r>
          </a:p>
          <a:p>
            <a:r>
              <a:rPr lang="en-US" sz="800" dirty="0" smtClean="0">
                <a:solidFill>
                  <a:srgbClr val="005580"/>
                </a:solidFill>
                <a:latin typeface="+mn-lt"/>
                <a:cs typeface="Arial Narrow"/>
              </a:rPr>
              <a:t>Ord </a:t>
            </a:r>
            <a:r>
              <a:rPr lang="en-US" sz="800" dirty="0" err="1" smtClean="0">
                <a:solidFill>
                  <a:srgbClr val="005580"/>
                </a:solidFill>
                <a:latin typeface="+mn-lt"/>
                <a:cs typeface="Arial Narrow"/>
              </a:rPr>
              <a:t>Minnett</a:t>
            </a:r>
            <a:r>
              <a:rPr lang="en-US" sz="800" dirty="0" smtClean="0">
                <a:solidFill>
                  <a:srgbClr val="005580"/>
                </a:solidFill>
                <a:latin typeface="+mn-lt"/>
                <a:cs typeface="Arial Narrow"/>
              </a:rPr>
              <a:t> Research, Monash Investors</a:t>
            </a:r>
          </a:p>
          <a:p>
            <a:r>
              <a:rPr lang="en-US" sz="800" dirty="0" smtClean="0">
                <a:solidFill>
                  <a:srgbClr val="005580"/>
                </a:solidFill>
                <a:latin typeface="+mn-lt"/>
                <a:cs typeface="Arial Narrow"/>
              </a:rPr>
              <a:t>* Capped performance at 50% for presentation purposes.</a:t>
            </a:r>
          </a:p>
          <a:p>
            <a:endParaRPr lang="en-US" sz="800" dirty="0">
              <a:solidFill>
                <a:srgbClr val="005580"/>
              </a:solidFill>
              <a:latin typeface="+mn-lt"/>
              <a:cs typeface="Arial Narrow"/>
            </a:endParaRPr>
          </a:p>
        </p:txBody>
      </p:sp>
      <p:sp>
        <p:nvSpPr>
          <p:cNvPr id="4" name="TextBox 3"/>
          <p:cNvSpPr txBox="1"/>
          <p:nvPr/>
        </p:nvSpPr>
        <p:spPr>
          <a:xfrm>
            <a:off x="706872" y="1305398"/>
            <a:ext cx="360040" cy="276999"/>
          </a:xfrm>
          <a:prstGeom prst="rect">
            <a:avLst/>
          </a:prstGeom>
          <a:noFill/>
        </p:spPr>
        <p:txBody>
          <a:bodyPr wrap="square" rtlCol="0">
            <a:spAutoFit/>
          </a:bodyPr>
          <a:lstStyle/>
          <a:p>
            <a:r>
              <a:rPr lang="en-AU" sz="1200" dirty="0" smtClean="0">
                <a:solidFill>
                  <a:srgbClr val="005580"/>
                </a:solidFill>
                <a:latin typeface="+mj-lt"/>
              </a:rPr>
              <a:t>*</a:t>
            </a:r>
            <a:endParaRPr lang="en-GB" sz="1200" dirty="0">
              <a:solidFill>
                <a:srgbClr val="005580"/>
              </a:solidFill>
              <a:latin typeface="+mj-lt"/>
            </a:endParaRPr>
          </a:p>
        </p:txBody>
      </p:sp>
      <p:graphicFrame>
        <p:nvGraphicFramePr>
          <p:cNvPr id="9" name="Chart 8"/>
          <p:cNvGraphicFramePr>
            <a:graphicFrameLocks/>
          </p:cNvGraphicFramePr>
          <p:nvPr>
            <p:extLst/>
          </p:nvPr>
        </p:nvGraphicFramePr>
        <p:xfrm>
          <a:off x="402580" y="3524291"/>
          <a:ext cx="8472595" cy="23423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nvPr>
        </p:nvGraphicFramePr>
        <p:xfrm>
          <a:off x="403680" y="1130300"/>
          <a:ext cx="8344784" cy="230816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574307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3"/>
          <p:cNvSpPr>
            <a:spLocks noGrp="1" noChangeArrowheads="1"/>
          </p:cNvSpPr>
          <p:nvPr>
            <p:ph idx="1"/>
          </p:nvPr>
        </p:nvSpPr>
        <p:spPr>
          <a:xfrm>
            <a:off x="457200" y="1052736"/>
            <a:ext cx="8229600" cy="5112568"/>
          </a:xfrm>
        </p:spPr>
        <p:txBody>
          <a:bodyPr/>
          <a:lstStyle/>
          <a:p>
            <a:pPr lvl="2" eaLnBrk="1" hangingPunct="1">
              <a:buFontTx/>
              <a:buNone/>
            </a:pPr>
            <a:endParaRPr lang="en-AU" sz="800" b="1" dirty="0">
              <a:solidFill>
                <a:srgbClr val="005580"/>
              </a:solidFill>
              <a:latin typeface="Candara" pitchFamily="34" charset="0"/>
            </a:endParaRPr>
          </a:p>
          <a:p>
            <a:pPr eaLnBrk="1" hangingPunct="1">
              <a:buFontTx/>
              <a:buNone/>
            </a:pPr>
            <a:endParaRPr lang="en-AU" sz="1200" dirty="0">
              <a:solidFill>
                <a:srgbClr val="435259"/>
              </a:solidFill>
              <a:latin typeface="Candara" pitchFamily="34" charset="0"/>
            </a:endParaRPr>
          </a:p>
        </p:txBody>
      </p:sp>
      <p:sp>
        <p:nvSpPr>
          <p:cNvPr id="5123" name="Rectangle 2"/>
          <p:cNvSpPr>
            <a:spLocks noGrp="1" noChangeArrowheads="1"/>
          </p:cNvSpPr>
          <p:nvPr>
            <p:ph type="title"/>
            <p:custDataLst>
              <p:tags r:id="rId2"/>
            </p:custDataLst>
          </p:nvPr>
        </p:nvSpPr>
        <p:spPr>
          <a:xfrm>
            <a:off x="374848" y="346664"/>
            <a:ext cx="8229600" cy="706437"/>
          </a:xfrm>
        </p:spPr>
        <p:txBody>
          <a:bodyPr/>
          <a:lstStyle/>
          <a:p>
            <a:pPr eaLnBrk="1" hangingPunct="1"/>
            <a:r>
              <a:rPr lang="en-AU" sz="2500" b="1" dirty="0">
                <a:solidFill>
                  <a:srgbClr val="005580"/>
                </a:solidFill>
              </a:rPr>
              <a:t>Returns not generated through leverage</a:t>
            </a:r>
          </a:p>
        </p:txBody>
      </p:sp>
      <p:sp>
        <p:nvSpPr>
          <p:cNvPr id="2" name="Slide Number Placeholder 1"/>
          <p:cNvSpPr>
            <a:spLocks noGrp="1"/>
          </p:cNvSpPr>
          <p:nvPr>
            <p:ph type="sldNum" sz="quarter" idx="10"/>
          </p:nvPr>
        </p:nvSpPr>
        <p:spPr/>
        <p:txBody>
          <a:bodyPr/>
          <a:lstStyle/>
          <a:p>
            <a:fld id="{0F03ED66-9AFE-1E47-B9D8-15F75672B1B1}" type="slidenum">
              <a:rPr lang="en-US" smtClean="0"/>
              <a:pPr/>
              <a:t>12</a:t>
            </a:fld>
            <a:endParaRPr lang="en-US" dirty="0"/>
          </a:p>
        </p:txBody>
      </p:sp>
      <p:sp>
        <p:nvSpPr>
          <p:cNvPr id="9" name="TextBox 8"/>
          <p:cNvSpPr txBox="1"/>
          <p:nvPr/>
        </p:nvSpPr>
        <p:spPr>
          <a:xfrm>
            <a:off x="2987823" y="1359063"/>
            <a:ext cx="3168352" cy="400110"/>
          </a:xfrm>
          <a:prstGeom prst="rect">
            <a:avLst/>
          </a:prstGeom>
          <a:noFill/>
        </p:spPr>
        <p:txBody>
          <a:bodyPr wrap="square" rtlCol="0">
            <a:spAutoFit/>
          </a:bodyPr>
          <a:lstStyle/>
          <a:p>
            <a:pPr algn="ctr"/>
            <a:r>
              <a:rPr lang="en-AU" sz="2000" b="1" dirty="0">
                <a:solidFill>
                  <a:srgbClr val="005580"/>
                </a:solidFill>
                <a:latin typeface="Arial Narrow" panose="020B0606020202030204" pitchFamily="34" charset="0"/>
              </a:rPr>
              <a:t>Gross/Net Exposure</a:t>
            </a:r>
            <a:endParaRPr lang="en-US" sz="2000" b="1" dirty="0">
              <a:solidFill>
                <a:srgbClr val="005580"/>
              </a:solidFill>
              <a:latin typeface="Arial Narrow" panose="020B0606020202030204" pitchFamily="34" charset="0"/>
            </a:endParaRPr>
          </a:p>
        </p:txBody>
      </p:sp>
      <p:pic>
        <p:nvPicPr>
          <p:cNvPr id="4" name="Picture 3"/>
          <p:cNvPicPr>
            <a:picLocks noChangeAspect="1"/>
          </p:cNvPicPr>
          <p:nvPr/>
        </p:nvPicPr>
        <p:blipFill>
          <a:blip r:embed="rId4"/>
          <a:stretch>
            <a:fillRect/>
          </a:stretch>
        </p:blipFill>
        <p:spPr>
          <a:xfrm>
            <a:off x="878660" y="1720359"/>
            <a:ext cx="7386678" cy="4432007"/>
          </a:xfrm>
          <a:prstGeom prst="rect">
            <a:avLst/>
          </a:prstGeom>
        </p:spPr>
      </p:pic>
    </p:spTree>
    <p:custDataLst>
      <p:tags r:id="rId1"/>
    </p:custDataLst>
    <p:extLst>
      <p:ext uri="{BB962C8B-B14F-4D97-AF65-F5344CB8AC3E}">
        <p14:creationId xmlns:p14="http://schemas.microsoft.com/office/powerpoint/2010/main" val="744787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910" y="-26073"/>
            <a:ext cx="8229600" cy="1143000"/>
          </a:xfrm>
        </p:spPr>
        <p:txBody>
          <a:bodyPr/>
          <a:lstStyle/>
          <a:p>
            <a:r>
              <a:rPr lang="en-US" sz="2400" dirty="0" smtClean="0"/>
              <a:t>Contribution of Shorted Stocks to Portfolio Return</a:t>
            </a:r>
            <a:r>
              <a:rPr lang="en-US" sz="2400" dirty="0"/>
              <a:t/>
            </a:r>
            <a:br>
              <a:rPr lang="en-US" sz="2400" dirty="0"/>
            </a:br>
            <a:r>
              <a:rPr lang="en-AU" sz="2400" dirty="0" smtClean="0"/>
              <a:t>12 months to 31 January 2021</a:t>
            </a:r>
            <a:endParaRPr lang="en-US" sz="2300" b="1" dirty="0">
              <a:solidFill>
                <a:srgbClr val="005580"/>
              </a:solidFill>
              <a:latin typeface="Arial Narrow"/>
              <a:cs typeface="Arial Narrow"/>
            </a:endParaRPr>
          </a:p>
        </p:txBody>
      </p:sp>
      <p:sp>
        <p:nvSpPr>
          <p:cNvPr id="8" name="TextBox 7"/>
          <p:cNvSpPr txBox="1"/>
          <p:nvPr/>
        </p:nvSpPr>
        <p:spPr>
          <a:xfrm>
            <a:off x="899592" y="5963055"/>
            <a:ext cx="6984775" cy="461665"/>
          </a:xfrm>
          <a:prstGeom prst="rect">
            <a:avLst/>
          </a:prstGeom>
          <a:noFill/>
        </p:spPr>
        <p:txBody>
          <a:bodyPr wrap="square" rtlCol="0">
            <a:spAutoFit/>
          </a:bodyPr>
          <a:lstStyle/>
          <a:p>
            <a:r>
              <a:rPr lang="en-US" sz="800" b="1" dirty="0">
                <a:solidFill>
                  <a:srgbClr val="005580"/>
                </a:solidFill>
                <a:latin typeface="+mn-lt"/>
                <a:cs typeface="Arial Narrow"/>
              </a:rPr>
              <a:t>Sources</a:t>
            </a:r>
            <a:endParaRPr lang="en-US" sz="800" dirty="0">
              <a:solidFill>
                <a:srgbClr val="005580"/>
              </a:solidFill>
              <a:latin typeface="+mn-lt"/>
              <a:cs typeface="Arial Narrow"/>
            </a:endParaRPr>
          </a:p>
          <a:p>
            <a:r>
              <a:rPr lang="en-US" sz="800" dirty="0" smtClean="0">
                <a:solidFill>
                  <a:srgbClr val="005580"/>
                </a:solidFill>
                <a:latin typeface="+mn-lt"/>
                <a:cs typeface="Arial Narrow"/>
              </a:rPr>
              <a:t>Link Fund Solutions MAIF Monthly Contribution Report,  Monash Investors</a:t>
            </a:r>
            <a:endParaRPr lang="en-AU" sz="800" dirty="0">
              <a:solidFill>
                <a:srgbClr val="005580"/>
              </a:solidFill>
              <a:latin typeface="+mn-lt"/>
              <a:cs typeface="Arial Narrow"/>
            </a:endParaRPr>
          </a:p>
          <a:p>
            <a:endParaRPr lang="en-US" sz="800" dirty="0">
              <a:solidFill>
                <a:srgbClr val="005580"/>
              </a:solidFill>
              <a:latin typeface="+mn-lt"/>
              <a:cs typeface="Arial Narrow"/>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13</a:t>
            </a:fld>
            <a:endParaRPr lang="en-US" dirty="0"/>
          </a:p>
        </p:txBody>
      </p:sp>
      <p:graphicFrame>
        <p:nvGraphicFramePr>
          <p:cNvPr id="5" name="Content Placeholder 4"/>
          <p:cNvGraphicFramePr>
            <a:graphicFrameLocks noGrp="1"/>
          </p:cNvGraphicFramePr>
          <p:nvPr>
            <p:ph idx="1"/>
            <p:extLst/>
          </p:nvPr>
        </p:nvGraphicFramePr>
        <p:xfrm>
          <a:off x="780194" y="1578360"/>
          <a:ext cx="6984774" cy="4306320"/>
        </p:xfrm>
        <a:graphic>
          <a:graphicData uri="http://schemas.openxmlformats.org/drawingml/2006/table">
            <a:tbl>
              <a:tblPr firstRow="1" bandRow="1">
                <a:tableStyleId>{21E4AEA4-8DFA-4A89-87EB-49C32662AFE0}</a:tableStyleId>
              </a:tblPr>
              <a:tblGrid>
                <a:gridCol w="1733836">
                  <a:extLst>
                    <a:ext uri="{9D8B030D-6E8A-4147-A177-3AD203B41FA5}">
                      <a16:colId xmlns:a16="http://schemas.microsoft.com/office/drawing/2014/main" val="3292924078"/>
                    </a:ext>
                  </a:extLst>
                </a:gridCol>
                <a:gridCol w="1136525">
                  <a:extLst>
                    <a:ext uri="{9D8B030D-6E8A-4147-A177-3AD203B41FA5}">
                      <a16:colId xmlns:a16="http://schemas.microsoft.com/office/drawing/2014/main" val="1208191036"/>
                    </a:ext>
                  </a:extLst>
                </a:gridCol>
                <a:gridCol w="995046">
                  <a:extLst>
                    <a:ext uri="{9D8B030D-6E8A-4147-A177-3AD203B41FA5}">
                      <a16:colId xmlns:a16="http://schemas.microsoft.com/office/drawing/2014/main" val="352865953"/>
                    </a:ext>
                  </a:extLst>
                </a:gridCol>
                <a:gridCol w="995046">
                  <a:extLst>
                    <a:ext uri="{9D8B030D-6E8A-4147-A177-3AD203B41FA5}">
                      <a16:colId xmlns:a16="http://schemas.microsoft.com/office/drawing/2014/main" val="1990326464"/>
                    </a:ext>
                  </a:extLst>
                </a:gridCol>
                <a:gridCol w="1131364">
                  <a:extLst>
                    <a:ext uri="{9D8B030D-6E8A-4147-A177-3AD203B41FA5}">
                      <a16:colId xmlns:a16="http://schemas.microsoft.com/office/drawing/2014/main" val="421703054"/>
                    </a:ext>
                  </a:extLst>
                </a:gridCol>
                <a:gridCol w="992957">
                  <a:extLst>
                    <a:ext uri="{9D8B030D-6E8A-4147-A177-3AD203B41FA5}">
                      <a16:colId xmlns:a16="http://schemas.microsoft.com/office/drawing/2014/main" val="869439020"/>
                    </a:ext>
                  </a:extLst>
                </a:gridCol>
              </a:tblGrid>
              <a:tr h="252000">
                <a:tc>
                  <a:txBody>
                    <a:bodyPr/>
                    <a:lstStyle/>
                    <a:p>
                      <a:pPr algn="ctr" fontAlgn="ctr"/>
                      <a:r>
                        <a:rPr lang="en-US" sz="1200" b="1" i="0" u="none" strike="noStrike" dirty="0" smtClean="0">
                          <a:effectLst/>
                          <a:latin typeface="+mn-lt"/>
                        </a:rPr>
                        <a:t>Stock</a:t>
                      </a:r>
                      <a:endParaRPr lang="en-US" sz="1200" b="1" i="0" u="none" strike="noStrike" dirty="0">
                        <a:effectLst/>
                        <a:latin typeface="+mn-lt"/>
                      </a:endParaRPr>
                    </a:p>
                  </a:txBody>
                  <a:tcPr marL="0" marR="0" marT="0" marB="0" anchor="ctr"/>
                </a:tc>
                <a:tc>
                  <a:txBody>
                    <a:bodyPr/>
                    <a:lstStyle/>
                    <a:p>
                      <a:pPr algn="ctr" fontAlgn="ctr"/>
                      <a:r>
                        <a:rPr lang="en-US" sz="1200" b="1" i="0" u="none" strike="noStrike" dirty="0" smtClean="0">
                          <a:effectLst/>
                          <a:latin typeface="+mn-lt"/>
                        </a:rPr>
                        <a:t>Contribution</a:t>
                      </a:r>
                      <a:endParaRPr lang="en-US" sz="1200" b="1" i="0" u="none" strike="noStrike" dirty="0">
                        <a:effectLst/>
                        <a:latin typeface="+mn-lt"/>
                      </a:endParaRPr>
                    </a:p>
                  </a:txBody>
                  <a:tcPr marL="0" marR="0" marT="0" marB="0" anchor="ctr"/>
                </a:tc>
                <a:tc>
                  <a:txBody>
                    <a:bodyPr/>
                    <a:lstStyle/>
                    <a:p>
                      <a:pPr algn="ctr" fontAlgn="ctr"/>
                      <a:r>
                        <a:rPr lang="en-US" sz="1200" b="1" i="0" u="none" strike="noStrike" dirty="0" smtClean="0">
                          <a:effectLst/>
                          <a:latin typeface="+mn-lt"/>
                        </a:rPr>
                        <a:t>Price</a:t>
                      </a:r>
                      <a:r>
                        <a:rPr lang="en-US" sz="1200" b="1" i="0" u="none" strike="noStrike" baseline="0" dirty="0" smtClean="0">
                          <a:effectLst/>
                          <a:latin typeface="+mn-lt"/>
                        </a:rPr>
                        <a:t> Move</a:t>
                      </a:r>
                      <a:endParaRPr lang="en-US" sz="1200" b="1" i="0" u="none" strike="noStrike" dirty="0">
                        <a:effectLst/>
                        <a:latin typeface="+mn-lt"/>
                      </a:endParaRPr>
                    </a:p>
                  </a:txBody>
                  <a:tcPr marL="0" marR="0" marT="0" marB="0" anchor="ctr"/>
                </a:tc>
                <a:tc>
                  <a:txBody>
                    <a:bodyPr/>
                    <a:lstStyle/>
                    <a:p>
                      <a:pPr algn="ctr" fontAlgn="ctr"/>
                      <a:r>
                        <a:rPr lang="en-AU" sz="1200" b="1" i="0" u="none" strike="noStrike" dirty="0" smtClean="0">
                          <a:effectLst/>
                          <a:latin typeface="+mn-lt"/>
                        </a:rPr>
                        <a:t>Weight</a:t>
                      </a:r>
                      <a:endParaRPr lang="en-US" sz="1050" b="1" i="0" u="none" strike="noStrike" dirty="0">
                        <a:effectLst/>
                        <a:latin typeface="+mn-lt"/>
                      </a:endParaRPr>
                    </a:p>
                  </a:txBody>
                  <a:tcPr marL="0" marR="0" marT="0" marB="0" anchor="ctr"/>
                </a:tc>
                <a:tc>
                  <a:txBody>
                    <a:bodyPr/>
                    <a:lstStyle/>
                    <a:p>
                      <a:pPr algn="ctr" fontAlgn="ctr"/>
                      <a:r>
                        <a:rPr lang="en-US" sz="1200" b="1" u="none" strike="noStrike" dirty="0" smtClean="0">
                          <a:effectLst/>
                          <a:latin typeface="+mn-lt"/>
                        </a:rPr>
                        <a:t>Top Up Trades</a:t>
                      </a:r>
                      <a:endParaRPr lang="en-US" sz="1200" b="1" i="0" u="none" strike="noStrike" dirty="0">
                        <a:effectLst/>
                        <a:latin typeface="+mn-lt"/>
                      </a:endParaRPr>
                    </a:p>
                  </a:txBody>
                  <a:tcPr marL="0" marR="0" marT="0" marB="0" anchor="ctr"/>
                </a:tc>
                <a:tc>
                  <a:txBody>
                    <a:bodyPr/>
                    <a:lstStyle/>
                    <a:p>
                      <a:pPr algn="ctr" fontAlgn="ctr"/>
                      <a:r>
                        <a:rPr lang="en-US" sz="1200" b="1" u="none" strike="noStrike" dirty="0" smtClean="0">
                          <a:effectLst/>
                          <a:latin typeface="+mn-lt"/>
                        </a:rPr>
                        <a:t>Months Held</a:t>
                      </a:r>
                      <a:endParaRPr lang="en-US" sz="1200" b="1" i="0" u="none" strike="noStrike" dirty="0">
                        <a:effectLst/>
                        <a:latin typeface="+mn-lt"/>
                      </a:endParaRPr>
                    </a:p>
                  </a:txBody>
                  <a:tcPr marL="0" marR="0" marT="0" marB="0" anchor="ctr"/>
                </a:tc>
                <a:extLst>
                  <a:ext uri="{0D108BD9-81ED-4DB2-BD59-A6C34878D82A}">
                    <a16:rowId xmlns:a16="http://schemas.microsoft.com/office/drawing/2014/main" val="2118087064"/>
                  </a:ext>
                </a:extLst>
              </a:tr>
              <a:tr h="252000">
                <a:tc>
                  <a:txBody>
                    <a:bodyPr/>
                    <a:lstStyle/>
                    <a:p>
                      <a:pPr algn="l" fontAlgn="ctr"/>
                      <a:r>
                        <a:rPr lang="en-AU" sz="1200" b="1" i="0" u="none" strike="noStrike" dirty="0" smtClean="0">
                          <a:solidFill>
                            <a:srgbClr val="005580"/>
                          </a:solidFill>
                          <a:effectLst/>
                          <a:latin typeface="+mn-lt"/>
                        </a:rPr>
                        <a:t>Flight Centre</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3.5%</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-67%</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4</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2.3</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380529481"/>
                  </a:ext>
                </a:extLst>
              </a:tr>
              <a:tr h="252000">
                <a:tc>
                  <a:txBody>
                    <a:bodyPr/>
                    <a:lstStyle/>
                    <a:p>
                      <a:pPr algn="l" fontAlgn="ctr"/>
                      <a:r>
                        <a:rPr lang="en-US" sz="1200" b="1" u="none" strike="noStrike" dirty="0" smtClean="0">
                          <a:solidFill>
                            <a:srgbClr val="005580"/>
                          </a:solidFill>
                          <a:effectLst/>
                          <a:latin typeface="+mn-lt"/>
                        </a:rPr>
                        <a:t>Corporate Travel</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1.6%</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-42%</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2</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5.3</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878332901"/>
                  </a:ext>
                </a:extLst>
              </a:tr>
              <a:tr h="252000">
                <a:tc>
                  <a:txBody>
                    <a:bodyPr/>
                    <a:lstStyle/>
                    <a:p>
                      <a:pPr algn="l" fontAlgn="ctr"/>
                      <a:r>
                        <a:rPr lang="en-US" sz="1200" b="1" i="0" u="none" strike="noStrike" dirty="0" smtClean="0">
                          <a:solidFill>
                            <a:srgbClr val="005580"/>
                          </a:solidFill>
                          <a:effectLst/>
                          <a:latin typeface="+mn-lt"/>
                        </a:rPr>
                        <a:t>Freedom</a:t>
                      </a:r>
                      <a:r>
                        <a:rPr lang="en-US" sz="1200" b="1" i="0" u="none" strike="noStrike" baseline="0" dirty="0" smtClean="0">
                          <a:solidFill>
                            <a:srgbClr val="005580"/>
                          </a:solidFill>
                          <a:effectLst/>
                          <a:latin typeface="+mn-lt"/>
                        </a:rPr>
                        <a:t> Foods</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1.4%</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-74%</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-1.8%</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0</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7.2</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2244064016"/>
                  </a:ext>
                </a:extLst>
              </a:tr>
              <a:tr h="252000">
                <a:tc>
                  <a:txBody>
                    <a:bodyPr/>
                    <a:lstStyle/>
                    <a:p>
                      <a:pPr algn="l" fontAlgn="ctr"/>
                      <a:r>
                        <a:rPr lang="en-US" sz="1200" b="1" u="none" strike="noStrike" dirty="0" smtClean="0">
                          <a:solidFill>
                            <a:srgbClr val="005580"/>
                          </a:solidFill>
                          <a:effectLst/>
                          <a:latin typeface="+mn-lt"/>
                        </a:rPr>
                        <a:t>Qantas</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1.1%</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-40%</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u="none" strike="noStrike" dirty="0" smtClean="0">
                          <a:solidFill>
                            <a:srgbClr val="005580"/>
                          </a:solidFill>
                          <a:effectLst/>
                          <a:latin typeface="+mn-lt"/>
                        </a:rPr>
                        <a:t>3</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1.3</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163962979"/>
                  </a:ext>
                </a:extLst>
              </a:tr>
              <a:tr h="252000">
                <a:tc>
                  <a:txBody>
                    <a:bodyPr/>
                    <a:lstStyle/>
                    <a:p>
                      <a:pPr algn="l" fontAlgn="ctr"/>
                      <a:r>
                        <a:rPr lang="en-US" sz="1200" b="1" i="0" u="none" strike="noStrike" dirty="0" smtClean="0">
                          <a:solidFill>
                            <a:srgbClr val="005580"/>
                          </a:solidFill>
                          <a:effectLst/>
                          <a:latin typeface="+mn-lt"/>
                        </a:rPr>
                        <a:t>IDP education</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0.8%</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-25%</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-1.5%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1.0</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6"/>
                  </a:ext>
                </a:extLst>
              </a:tr>
              <a:tr h="252000">
                <a:tc>
                  <a:txBody>
                    <a:bodyPr/>
                    <a:lstStyle/>
                    <a:p>
                      <a:pPr algn="l" fontAlgn="ctr"/>
                      <a:r>
                        <a:rPr lang="en-US" sz="1200" b="1" i="0" u="none" strike="noStrike" dirty="0" err="1" smtClean="0">
                          <a:solidFill>
                            <a:srgbClr val="005580"/>
                          </a:solidFill>
                          <a:effectLst/>
                          <a:latin typeface="+mn-lt"/>
                        </a:rPr>
                        <a:t>Skycity</a:t>
                      </a:r>
                      <a:r>
                        <a:rPr lang="en-US" sz="1200" b="1" i="0" u="none" strike="noStrike" baseline="0" dirty="0" smtClean="0">
                          <a:solidFill>
                            <a:srgbClr val="005580"/>
                          </a:solidFill>
                          <a:effectLst/>
                          <a:latin typeface="+mn-lt"/>
                        </a:rPr>
                        <a:t> Entertainment</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0.7%</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-46%</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-1.0%</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1.3</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3309882629"/>
                  </a:ext>
                </a:extLst>
              </a:tr>
              <a:tr h="252000">
                <a:tc>
                  <a:txBody>
                    <a:bodyPr/>
                    <a:lstStyle/>
                    <a:p>
                      <a:pPr algn="l" fontAlgn="ctr"/>
                      <a:r>
                        <a:rPr lang="en-US" sz="1200" b="1" i="0" u="none" strike="noStrike" dirty="0" smtClean="0">
                          <a:solidFill>
                            <a:srgbClr val="005580"/>
                          </a:solidFill>
                          <a:effectLst/>
                          <a:latin typeface="+mn-lt"/>
                        </a:rPr>
                        <a:t>Star</a:t>
                      </a:r>
                      <a:r>
                        <a:rPr lang="en-US" sz="1200" b="1" i="0" u="none" strike="noStrike" baseline="0" dirty="0" smtClean="0">
                          <a:solidFill>
                            <a:srgbClr val="005580"/>
                          </a:solidFill>
                          <a:effectLst/>
                          <a:latin typeface="+mn-lt"/>
                        </a:rPr>
                        <a:t> Entertainment</a:t>
                      </a:r>
                      <a:endParaRPr lang="en-US" sz="1200" b="1" i="0" u="none" strike="noStrike" dirty="0">
                        <a:solidFill>
                          <a:srgbClr val="005580"/>
                        </a:solidFill>
                        <a:effectLst/>
                        <a:latin typeface="+mn-lt"/>
                      </a:endParaRPr>
                    </a:p>
                  </a:txBody>
                  <a:tcPr marL="0" marR="0" marT="0" marB="0" anchor="ctr"/>
                </a:tc>
                <a:tc>
                  <a:txBody>
                    <a:bodyPr/>
                    <a:lstStyle/>
                    <a:p>
                      <a:pPr algn="ctr" fontAlgn="ctr"/>
                      <a:r>
                        <a:rPr lang="en-AU" sz="1200" b="0" i="0" u="none" strike="noStrike" dirty="0" smtClean="0">
                          <a:solidFill>
                            <a:srgbClr val="005580"/>
                          </a:solidFill>
                          <a:effectLst/>
                          <a:latin typeface="+mn-lt"/>
                        </a:rPr>
                        <a:t>0.6%</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-43%</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AU" sz="1200" b="0" u="none" strike="noStrike" kern="1200" dirty="0" smtClean="0">
                          <a:solidFill>
                            <a:srgbClr val="005580"/>
                          </a:solidFill>
                          <a:effectLst/>
                          <a:latin typeface="+mn-lt"/>
                          <a:ea typeface="+mn-ea"/>
                          <a:cs typeface="+mn-cs"/>
                        </a:rPr>
                        <a:t>-1.0%</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1.3</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2092958453"/>
                  </a:ext>
                </a:extLst>
              </a:tr>
              <a:tr h="252000">
                <a:tc>
                  <a:txBody>
                    <a:bodyPr/>
                    <a:lstStyle/>
                    <a:p>
                      <a:pPr algn="l" fontAlgn="ctr"/>
                      <a:r>
                        <a:rPr lang="en-AU" sz="1200" b="1" i="0" u="none" strike="noStrike" dirty="0" smtClean="0">
                          <a:solidFill>
                            <a:srgbClr val="005580"/>
                          </a:solidFill>
                          <a:effectLst/>
                          <a:latin typeface="+mn-lt"/>
                        </a:rPr>
                        <a:t>Eagers Automotive</a:t>
                      </a:r>
                      <a:endParaRPr lang="en-AU" sz="1200" b="1" i="0" u="none" strike="noStrike" dirty="0">
                        <a:solidFill>
                          <a:srgbClr val="005580"/>
                        </a:solidFill>
                        <a:effectLst/>
                        <a:latin typeface="+mn-lt"/>
                      </a:endParaRPr>
                    </a:p>
                  </a:txBody>
                  <a:tcPr marL="0" marR="0" marT="0" marB="0" anchor="ctr"/>
                </a:tc>
                <a:tc>
                  <a:txBody>
                    <a:bodyPr/>
                    <a:lstStyle/>
                    <a:p>
                      <a:pPr algn="ctr" fontAlgn="ctr"/>
                      <a:r>
                        <a:rPr lang="en-AU" sz="1200" b="0" i="0" u="none" strike="noStrike" dirty="0" smtClean="0">
                          <a:solidFill>
                            <a:srgbClr val="005580"/>
                          </a:solidFill>
                          <a:effectLst/>
                          <a:latin typeface="+mn-lt"/>
                        </a:rPr>
                        <a:t>0.5%</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-13%</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1.5</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15477513"/>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G8 Education</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0.4%</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-43%</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2.0</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432197277"/>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Treasury</a:t>
                      </a:r>
                      <a:r>
                        <a:rPr lang="en-US" sz="1200" b="1" i="0" u="none" strike="noStrike" kern="1200" baseline="0" dirty="0" smtClean="0">
                          <a:solidFill>
                            <a:srgbClr val="005580"/>
                          </a:solidFill>
                          <a:effectLst/>
                          <a:latin typeface="+mn-lt"/>
                          <a:ea typeface="+mn-ea"/>
                          <a:cs typeface="+mn-cs"/>
                        </a:rPr>
                        <a:t> Wines</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0.4%</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-16%</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2</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5.8</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892781640"/>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Crown Resorts</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0.4%</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-30%</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-1.0%</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1.2</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566409646"/>
                  </a:ext>
                </a:extLst>
              </a:tr>
              <a:tr h="252000">
                <a:tc>
                  <a:txBody>
                    <a:bodyPr/>
                    <a:lstStyle/>
                    <a:p>
                      <a:pPr marL="0" algn="l" defTabSz="914400" rtl="0" eaLnBrk="1" fontAlgn="ctr" latinLnBrk="0" hangingPunct="1"/>
                      <a:r>
                        <a:rPr lang="en-US" sz="1200" b="1" i="0" u="none" strike="noStrike" kern="1200" dirty="0" err="1" smtClean="0">
                          <a:solidFill>
                            <a:srgbClr val="005580"/>
                          </a:solidFill>
                          <a:effectLst/>
                          <a:latin typeface="+mn-lt"/>
                          <a:ea typeface="+mn-ea"/>
                          <a:cs typeface="+mn-cs"/>
                        </a:rPr>
                        <a:t>Estia</a:t>
                      </a:r>
                      <a:r>
                        <a:rPr lang="en-US" sz="1200" b="1" i="0" u="none" strike="noStrike" kern="1200" dirty="0" smtClean="0">
                          <a:solidFill>
                            <a:srgbClr val="005580"/>
                          </a:solidFill>
                          <a:effectLst/>
                          <a:latin typeface="+mn-lt"/>
                          <a:ea typeface="+mn-ea"/>
                          <a:cs typeface="+mn-cs"/>
                        </a:rPr>
                        <a:t> Health</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0.2%</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-31%</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-1.0%</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1.1</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733373072"/>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Regis Healthcare</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-0.1%</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1%</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-1.0%</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0</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1.5</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637728073"/>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Kathmandu</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rgbClr val="005580"/>
                          </a:solidFill>
                          <a:effectLst/>
                          <a:latin typeface="+mn-lt"/>
                        </a:rPr>
                        <a:t>-0.1%</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5%</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0" u="none" strike="noStrike" kern="1200" dirty="0" smtClean="0">
                          <a:solidFill>
                            <a:srgbClr val="005580"/>
                          </a:solidFill>
                          <a:effectLst/>
                          <a:latin typeface="+mn-lt"/>
                          <a:ea typeface="+mn-ea"/>
                          <a:cs typeface="+mn-cs"/>
                        </a:rPr>
                        <a:t>-2.5%</a:t>
                      </a:r>
                      <a:endParaRPr lang="en-US" sz="1200" b="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0</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2.0</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653367920"/>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AVERAGE per stock</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1" i="0" u="none" strike="noStrike" kern="1200" dirty="0" smtClean="0">
                          <a:solidFill>
                            <a:srgbClr val="005580"/>
                          </a:solidFill>
                          <a:effectLst/>
                          <a:latin typeface="+mn-lt"/>
                          <a:ea typeface="+mn-ea"/>
                          <a:cs typeface="+mn-cs"/>
                        </a:rPr>
                        <a:t>-33%</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ctr" latinLnBrk="0" hangingPunct="1"/>
                      <a:r>
                        <a:rPr lang="en-US" sz="1200" b="1" u="none" strike="noStrike" kern="1200" dirty="0" smtClean="0">
                          <a:solidFill>
                            <a:srgbClr val="005580"/>
                          </a:solidFill>
                          <a:effectLst/>
                          <a:latin typeface="+mn-lt"/>
                          <a:ea typeface="+mn-ea"/>
                          <a:cs typeface="+mn-cs"/>
                        </a:rPr>
                        <a:t>-1.8%</a:t>
                      </a:r>
                      <a:endParaRPr lang="en-US" sz="1200" b="1"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1" i="0" u="none" strike="noStrike" dirty="0" smtClean="0">
                          <a:solidFill>
                            <a:schemeClr val="accent6">
                              <a:lumMod val="75000"/>
                            </a:schemeClr>
                          </a:solidFill>
                          <a:effectLst/>
                          <a:latin typeface="+mn-lt"/>
                        </a:rPr>
                        <a:t>1.2</a:t>
                      </a:r>
                      <a:endParaRPr lang="en-US" sz="1200" b="1"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1" i="0" u="none" strike="noStrike" dirty="0" smtClean="0">
                          <a:solidFill>
                            <a:schemeClr val="accent6">
                              <a:lumMod val="75000"/>
                            </a:schemeClr>
                          </a:solidFill>
                          <a:effectLst/>
                          <a:latin typeface="+mn-lt"/>
                        </a:rPr>
                        <a:t>2.5</a:t>
                      </a:r>
                      <a:endParaRPr lang="en-US" sz="1200" b="1"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451031912"/>
                  </a:ext>
                </a:extLst>
              </a:tr>
              <a:tr h="252000">
                <a:tc>
                  <a:txBody>
                    <a:bodyPr/>
                    <a:lstStyle/>
                    <a:p>
                      <a:pPr marL="0" algn="l" defTabSz="914400" rtl="0" eaLnBrk="1" fontAlgn="ctr" latinLnBrk="0" hangingPunct="1"/>
                      <a:r>
                        <a:rPr lang="en-US" sz="1200" b="1" i="0" u="none" strike="noStrike" kern="1200" dirty="0" smtClean="0">
                          <a:solidFill>
                            <a:srgbClr val="005580"/>
                          </a:solidFill>
                          <a:effectLst/>
                          <a:latin typeface="+mn-lt"/>
                          <a:ea typeface="+mn-ea"/>
                          <a:cs typeface="+mn-cs"/>
                        </a:rPr>
                        <a:t>TOTAL CONTRIBUTION</a:t>
                      </a:r>
                      <a:endParaRPr lang="en-US" sz="1200" b="1"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1" i="0" u="none" strike="noStrike" dirty="0" smtClean="0">
                          <a:solidFill>
                            <a:srgbClr val="005580"/>
                          </a:solidFill>
                          <a:effectLst/>
                          <a:latin typeface="+mn-lt"/>
                        </a:rPr>
                        <a:t>11.6%</a:t>
                      </a:r>
                      <a:endParaRPr lang="en-US" sz="1200" b="1" i="0" u="none" strike="noStrike" dirty="0">
                        <a:solidFill>
                          <a:srgbClr val="005580"/>
                        </a:solidFill>
                        <a:effectLst/>
                        <a:latin typeface="+mn-lt"/>
                      </a:endParaRPr>
                    </a:p>
                  </a:txBody>
                  <a:tcPr marL="0" marR="0" marT="0" marB="0" anchor="ctr"/>
                </a:tc>
                <a:tc>
                  <a:txBody>
                    <a:bodyPr/>
                    <a:lstStyle/>
                    <a:p>
                      <a:endParaRPr lang="en-US" dirty="0"/>
                    </a:p>
                  </a:txBody>
                  <a:tcPr marL="0" marR="0" marT="0" marB="0" anchor="ctr"/>
                </a:tc>
                <a:tc>
                  <a:txBody>
                    <a:bodyPr/>
                    <a:lstStyle/>
                    <a:p>
                      <a:endParaRPr lang="en-US"/>
                    </a:p>
                  </a:txBody>
                  <a:tcPr marL="0" marR="0" marT="0" marB="0" anchor="ctr"/>
                </a:tc>
                <a:tc>
                  <a:txBody>
                    <a:bodyPr/>
                    <a:lstStyle/>
                    <a:p>
                      <a:endParaRPr lang="en-US"/>
                    </a:p>
                  </a:txBody>
                  <a:tcPr marL="0" marR="0" marT="0" marB="0" anchor="ctr"/>
                </a:tc>
                <a:tc>
                  <a:txBody>
                    <a:bodyPr/>
                    <a:lstStyle/>
                    <a:p>
                      <a:endParaRPr lang="en-US" dirty="0"/>
                    </a:p>
                  </a:txBody>
                  <a:tcPr marL="0" marR="0" marT="0" marB="0" anchor="ctr"/>
                </a:tc>
                <a:extLst>
                  <a:ext uri="{0D108BD9-81ED-4DB2-BD59-A6C34878D82A}">
                    <a16:rowId xmlns:a16="http://schemas.microsoft.com/office/drawing/2014/main" val="3978197550"/>
                  </a:ext>
                </a:extLst>
              </a:tr>
            </a:tbl>
          </a:graphicData>
        </a:graphic>
      </p:graphicFrame>
      <p:sp>
        <p:nvSpPr>
          <p:cNvPr id="9" name="TextBox 8"/>
          <p:cNvSpPr txBox="1"/>
          <p:nvPr/>
        </p:nvSpPr>
        <p:spPr>
          <a:xfrm>
            <a:off x="755576" y="1108334"/>
            <a:ext cx="6988677" cy="369332"/>
          </a:xfrm>
          <a:prstGeom prst="rect">
            <a:avLst/>
          </a:prstGeom>
          <a:noFill/>
        </p:spPr>
        <p:txBody>
          <a:bodyPr wrap="square" rtlCol="0">
            <a:spAutoFit/>
          </a:bodyPr>
          <a:lstStyle/>
          <a:p>
            <a:r>
              <a:rPr lang="en-AU" sz="1800" b="1" dirty="0" smtClean="0">
                <a:solidFill>
                  <a:srgbClr val="005580"/>
                </a:solidFill>
                <a:latin typeface="Arial Narrow"/>
                <a:ea typeface="+mj-ea"/>
                <a:cs typeface="Arial Narrow"/>
              </a:rPr>
              <a:t>Portfolio was 5% short on average at any one time over the 12 months</a:t>
            </a:r>
            <a:endParaRPr lang="en-US" sz="1800" b="1" dirty="0">
              <a:solidFill>
                <a:srgbClr val="005580"/>
              </a:solidFill>
              <a:latin typeface="Arial Narrow"/>
              <a:ea typeface="+mj-ea"/>
              <a:cs typeface="Arial Narrow"/>
            </a:endParaRPr>
          </a:p>
        </p:txBody>
      </p:sp>
    </p:spTree>
    <p:extLst>
      <p:ext uri="{BB962C8B-B14F-4D97-AF65-F5344CB8AC3E}">
        <p14:creationId xmlns:p14="http://schemas.microsoft.com/office/powerpoint/2010/main" val="120809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4C28C-E604-4CB2-8683-46A210C11462}"/>
              </a:ext>
            </a:extLst>
          </p:cNvPr>
          <p:cNvSpPr>
            <a:spLocks noGrp="1"/>
          </p:cNvSpPr>
          <p:nvPr>
            <p:ph idx="1"/>
          </p:nvPr>
        </p:nvSpPr>
        <p:spPr>
          <a:xfrm>
            <a:off x="397929" y="1196752"/>
            <a:ext cx="8350535" cy="4913610"/>
          </a:xfrm>
        </p:spPr>
        <p:txBody>
          <a:bodyPr/>
          <a:lstStyle/>
          <a:p>
            <a:pPr marL="0" indent="0" algn="ctr">
              <a:buNone/>
            </a:pPr>
            <a:r>
              <a:rPr lang="en-AU" sz="1800" b="1" dirty="0" smtClean="0">
                <a:solidFill>
                  <a:srgbClr val="005580"/>
                </a:solidFill>
              </a:rPr>
              <a:t>Our objectives are simple</a:t>
            </a:r>
            <a:endParaRPr lang="en-AU" sz="1800" dirty="0" smtClean="0">
              <a:solidFill>
                <a:srgbClr val="005580"/>
              </a:solidFill>
            </a:endParaRPr>
          </a:p>
          <a:p>
            <a:pPr>
              <a:spcBef>
                <a:spcPts val="600"/>
              </a:spcBef>
              <a:spcAft>
                <a:spcPts val="600"/>
              </a:spcAft>
              <a:buFont typeface="+mj-lt"/>
              <a:buAutoNum type="arabicPeriod"/>
            </a:pPr>
            <a:r>
              <a:rPr lang="en-AU" sz="1800" dirty="0" smtClean="0">
                <a:solidFill>
                  <a:srgbClr val="005580"/>
                </a:solidFill>
              </a:rPr>
              <a:t>Continue to provide </a:t>
            </a:r>
            <a:r>
              <a:rPr lang="en-AU" sz="1800" dirty="0">
                <a:solidFill>
                  <a:srgbClr val="005580"/>
                </a:solidFill>
              </a:rPr>
              <a:t>access to </a:t>
            </a:r>
            <a:r>
              <a:rPr lang="en-AU" sz="1800" dirty="0" smtClean="0">
                <a:solidFill>
                  <a:srgbClr val="005580"/>
                </a:solidFill>
              </a:rPr>
              <a:t>our strategy</a:t>
            </a:r>
          </a:p>
          <a:p>
            <a:pPr lvl="1">
              <a:spcBef>
                <a:spcPts val="600"/>
              </a:spcBef>
              <a:spcAft>
                <a:spcPts val="600"/>
              </a:spcAft>
              <a:buFont typeface="Arial" panose="020B0604020202020204" pitchFamily="34" charset="0"/>
              <a:buChar char="−"/>
            </a:pPr>
            <a:r>
              <a:rPr lang="en-AU" sz="1400" dirty="0" smtClean="0">
                <a:solidFill>
                  <a:srgbClr val="005580"/>
                </a:solidFill>
              </a:rPr>
              <a:t>that </a:t>
            </a:r>
            <a:r>
              <a:rPr lang="en-AU" sz="1400" dirty="0">
                <a:solidFill>
                  <a:srgbClr val="005580"/>
                </a:solidFill>
              </a:rPr>
              <a:t>is </a:t>
            </a:r>
            <a:r>
              <a:rPr lang="en-AU" sz="1400" dirty="0" smtClean="0">
                <a:solidFill>
                  <a:srgbClr val="005580"/>
                </a:solidFill>
              </a:rPr>
              <a:t>unique, and</a:t>
            </a:r>
          </a:p>
          <a:p>
            <a:pPr lvl="1">
              <a:spcBef>
                <a:spcPts val="600"/>
              </a:spcBef>
              <a:spcAft>
                <a:spcPts val="600"/>
              </a:spcAft>
              <a:buFont typeface="Arial" panose="020B0604020202020204" pitchFamily="34" charset="0"/>
              <a:buChar char="−"/>
            </a:pPr>
            <a:r>
              <a:rPr lang="en-AU" sz="1400" dirty="0">
                <a:solidFill>
                  <a:srgbClr val="005580"/>
                </a:solidFill>
              </a:rPr>
              <a:t>h</a:t>
            </a:r>
            <a:r>
              <a:rPr lang="en-AU" sz="1400" dirty="0" smtClean="0">
                <a:solidFill>
                  <a:srgbClr val="005580"/>
                </a:solidFill>
              </a:rPr>
              <a:t>as an excellent track record</a:t>
            </a:r>
            <a:endParaRPr lang="en-AU" sz="1400" dirty="0">
              <a:solidFill>
                <a:srgbClr val="005580"/>
              </a:solidFill>
            </a:endParaRPr>
          </a:p>
          <a:p>
            <a:pPr>
              <a:spcBef>
                <a:spcPts val="600"/>
              </a:spcBef>
              <a:spcAft>
                <a:spcPts val="600"/>
              </a:spcAft>
              <a:buFont typeface="+mj-lt"/>
              <a:buAutoNum type="arabicPeriod"/>
            </a:pPr>
            <a:r>
              <a:rPr lang="en-AU" sz="1800" dirty="0">
                <a:solidFill>
                  <a:srgbClr val="005580"/>
                </a:solidFill>
              </a:rPr>
              <a:t>Do so without the persistent discount to </a:t>
            </a:r>
            <a:r>
              <a:rPr lang="en-AU" sz="1800" dirty="0" smtClean="0">
                <a:solidFill>
                  <a:srgbClr val="005580"/>
                </a:solidFill>
              </a:rPr>
              <a:t>NTA</a:t>
            </a:r>
          </a:p>
          <a:p>
            <a:pPr lvl="1">
              <a:spcBef>
                <a:spcPts val="600"/>
              </a:spcBef>
              <a:spcAft>
                <a:spcPts val="600"/>
              </a:spcAft>
              <a:buFont typeface="Arial" panose="020B0604020202020204" pitchFamily="34" charset="0"/>
              <a:buChar char="−"/>
            </a:pPr>
            <a:r>
              <a:rPr lang="en-AU" sz="1400" dirty="0" smtClean="0">
                <a:solidFill>
                  <a:srgbClr val="005580"/>
                </a:solidFill>
              </a:rPr>
              <a:t>Market Maker at NTA with a small spread</a:t>
            </a:r>
          </a:p>
          <a:p>
            <a:pPr lvl="1">
              <a:spcBef>
                <a:spcPts val="600"/>
              </a:spcBef>
              <a:spcAft>
                <a:spcPts val="600"/>
              </a:spcAft>
              <a:buFont typeface="Arial" panose="020B0604020202020204" pitchFamily="34" charset="0"/>
              <a:buChar char="−"/>
            </a:pPr>
            <a:r>
              <a:rPr lang="en-AU" sz="1400" dirty="0" smtClean="0">
                <a:solidFill>
                  <a:srgbClr val="005580"/>
                </a:solidFill>
              </a:rPr>
              <a:t>Dual registry allows direct purchase and redemptions</a:t>
            </a:r>
          </a:p>
          <a:p>
            <a:pPr>
              <a:spcBef>
                <a:spcPts val="600"/>
              </a:spcBef>
              <a:spcAft>
                <a:spcPts val="600"/>
              </a:spcAft>
              <a:buFont typeface="+mj-lt"/>
              <a:buAutoNum type="arabicPeriod"/>
            </a:pPr>
            <a:r>
              <a:rPr lang="en-AU" sz="1800" dirty="0" smtClean="0">
                <a:solidFill>
                  <a:srgbClr val="005580"/>
                </a:solidFill>
              </a:rPr>
              <a:t>Make it easy to buy/sell additional units</a:t>
            </a:r>
          </a:p>
          <a:p>
            <a:pPr lvl="1">
              <a:spcBef>
                <a:spcPts val="600"/>
              </a:spcBef>
              <a:spcAft>
                <a:spcPts val="600"/>
              </a:spcAft>
              <a:buFont typeface="Arial" panose="020B0604020202020204" pitchFamily="34" charset="0"/>
              <a:buChar char="−"/>
            </a:pPr>
            <a:r>
              <a:rPr lang="en-AU" sz="1400" dirty="0" smtClean="0">
                <a:solidFill>
                  <a:srgbClr val="005580"/>
                </a:solidFill>
              </a:rPr>
              <a:t>Continues to trade on ASX, but with much improved liquidity</a:t>
            </a:r>
          </a:p>
          <a:p>
            <a:pPr lvl="1">
              <a:spcBef>
                <a:spcPts val="600"/>
              </a:spcBef>
              <a:spcAft>
                <a:spcPts val="600"/>
              </a:spcAft>
              <a:buFont typeface="Arial" panose="020B0604020202020204" pitchFamily="34" charset="0"/>
              <a:buChar char="−"/>
            </a:pPr>
            <a:r>
              <a:rPr lang="en-AU" sz="1400" dirty="0" smtClean="0">
                <a:solidFill>
                  <a:srgbClr val="005580"/>
                </a:solidFill>
              </a:rPr>
              <a:t>Dual registry allows direct purchase and redemptions</a:t>
            </a:r>
            <a:endParaRPr lang="en-AU" sz="1400" dirty="0">
              <a:solidFill>
                <a:srgbClr val="005580"/>
              </a:solidFill>
            </a:endParaRPr>
          </a:p>
          <a:p>
            <a:pPr>
              <a:spcBef>
                <a:spcPts val="600"/>
              </a:spcBef>
              <a:spcAft>
                <a:spcPts val="600"/>
              </a:spcAft>
              <a:buFont typeface="+mj-lt"/>
              <a:buAutoNum type="arabicPeriod"/>
            </a:pPr>
            <a:r>
              <a:rPr lang="en-AU" sz="1800" dirty="0">
                <a:solidFill>
                  <a:srgbClr val="005580"/>
                </a:solidFill>
              </a:rPr>
              <a:t>Provide regular income to </a:t>
            </a:r>
            <a:r>
              <a:rPr lang="en-AU" sz="1800" dirty="0" smtClean="0">
                <a:solidFill>
                  <a:srgbClr val="005580"/>
                </a:solidFill>
              </a:rPr>
              <a:t>investors</a:t>
            </a:r>
          </a:p>
          <a:p>
            <a:pPr lvl="1">
              <a:spcBef>
                <a:spcPts val="600"/>
              </a:spcBef>
              <a:spcAft>
                <a:spcPts val="600"/>
              </a:spcAft>
              <a:buFont typeface="Arial" panose="020B0604020202020204" pitchFamily="34" charset="0"/>
              <a:buChar char="−"/>
            </a:pPr>
            <a:r>
              <a:rPr lang="en-AU" sz="1400" dirty="0" smtClean="0">
                <a:solidFill>
                  <a:srgbClr val="005580"/>
                </a:solidFill>
              </a:rPr>
              <a:t>Moving to quarterly distributions</a:t>
            </a:r>
          </a:p>
          <a:p>
            <a:pPr lvl="1">
              <a:spcBef>
                <a:spcPts val="600"/>
              </a:spcBef>
              <a:spcAft>
                <a:spcPts val="600"/>
              </a:spcAft>
              <a:buFont typeface="Arial" panose="020B0604020202020204" pitchFamily="34" charset="0"/>
              <a:buChar char="−"/>
            </a:pPr>
            <a:r>
              <a:rPr lang="en-AU" sz="1400" dirty="0" smtClean="0">
                <a:solidFill>
                  <a:srgbClr val="005580"/>
                </a:solidFill>
              </a:rPr>
              <a:t>Minimum 1.5% per quarter</a:t>
            </a:r>
            <a:endParaRPr lang="en-AU" sz="1400" dirty="0">
              <a:solidFill>
                <a:srgbClr val="005580"/>
              </a:solidFill>
            </a:endParaRPr>
          </a:p>
          <a:p>
            <a:pPr>
              <a:spcBef>
                <a:spcPts val="600"/>
              </a:spcBef>
              <a:spcAft>
                <a:spcPts val="600"/>
              </a:spcAft>
              <a:buFont typeface="+mj-lt"/>
              <a:buAutoNum type="arabicPeriod"/>
            </a:pPr>
            <a:endParaRPr lang="en-AU" sz="1800" dirty="0">
              <a:solidFill>
                <a:srgbClr val="005580"/>
              </a:solidFill>
            </a:endParaRPr>
          </a:p>
          <a:p>
            <a:pPr marL="0" indent="0" algn="ctr">
              <a:spcBef>
                <a:spcPts val="600"/>
              </a:spcBef>
              <a:spcAft>
                <a:spcPts val="600"/>
              </a:spcAft>
              <a:buNone/>
            </a:pPr>
            <a:r>
              <a:rPr lang="en-AU" sz="1800" b="1" dirty="0">
                <a:solidFill>
                  <a:srgbClr val="005580"/>
                </a:solidFill>
              </a:rPr>
              <a:t>“Invest with confidence”</a:t>
            </a:r>
          </a:p>
          <a:p>
            <a:pPr>
              <a:spcBef>
                <a:spcPts val="600"/>
              </a:spcBef>
              <a:spcAft>
                <a:spcPts val="600"/>
              </a:spcAft>
              <a:buFont typeface="+mj-lt"/>
              <a:buAutoNum type="arabicPeriod"/>
            </a:pPr>
            <a:endParaRPr lang="en-AU" sz="1600" dirty="0">
              <a:solidFill>
                <a:srgbClr val="005580"/>
              </a:solidFill>
            </a:endParaRPr>
          </a:p>
          <a:p>
            <a:pPr marL="0" indent="0">
              <a:spcBef>
                <a:spcPts val="600"/>
              </a:spcBef>
              <a:spcAft>
                <a:spcPts val="600"/>
              </a:spcAft>
              <a:buNone/>
            </a:pPr>
            <a:endParaRPr lang="en-AU" sz="1600" dirty="0">
              <a:solidFill>
                <a:srgbClr val="005580"/>
              </a:solidFill>
            </a:endParaRPr>
          </a:p>
          <a:p>
            <a:pPr marL="0" indent="0">
              <a:buNone/>
            </a:pPr>
            <a:endParaRPr lang="en-AU" dirty="0"/>
          </a:p>
        </p:txBody>
      </p:sp>
      <p:sp>
        <p:nvSpPr>
          <p:cNvPr id="3" name="Title 2">
            <a:extLst>
              <a:ext uri="{FF2B5EF4-FFF2-40B4-BE49-F238E27FC236}">
                <a16:creationId xmlns:a16="http://schemas.microsoft.com/office/drawing/2014/main" id="{ACCBAE55-BF8D-45CB-842B-05304D1D97E6}"/>
              </a:ext>
            </a:extLst>
          </p:cNvPr>
          <p:cNvSpPr>
            <a:spLocks noGrp="1"/>
          </p:cNvSpPr>
          <p:nvPr>
            <p:ph type="title"/>
          </p:nvPr>
        </p:nvSpPr>
        <p:spPr>
          <a:xfrm>
            <a:off x="397929" y="222310"/>
            <a:ext cx="8229600" cy="720080"/>
          </a:xfrm>
        </p:spPr>
        <p:txBody>
          <a:bodyPr/>
          <a:lstStyle/>
          <a:p>
            <a:r>
              <a:rPr lang="en-AU" dirty="0" smtClean="0"/>
              <a:t>MA1 Restructure</a:t>
            </a:r>
            <a:endParaRPr lang="en-AU" dirty="0"/>
          </a:p>
        </p:txBody>
      </p:sp>
      <p:sp>
        <p:nvSpPr>
          <p:cNvPr id="4" name="Slide Number Placeholder 3">
            <a:extLst>
              <a:ext uri="{FF2B5EF4-FFF2-40B4-BE49-F238E27FC236}">
                <a16:creationId xmlns:a16="http://schemas.microsoft.com/office/drawing/2014/main" id="{6BBD9916-D5BF-4A32-A8BA-A4AAC28A626B}"/>
              </a:ext>
            </a:extLst>
          </p:cNvPr>
          <p:cNvSpPr>
            <a:spLocks noGrp="1"/>
          </p:cNvSpPr>
          <p:nvPr>
            <p:ph type="sldNum" sz="quarter" idx="10"/>
          </p:nvPr>
        </p:nvSpPr>
        <p:spPr/>
        <p:txBody>
          <a:bodyPr/>
          <a:lstStyle/>
          <a:p>
            <a:fld id="{0F03ED66-9AFE-1E47-B9D8-15F75672B1B1}" type="slidenum">
              <a:rPr lang="en-US" smtClean="0"/>
              <a:pPr/>
              <a:t>14</a:t>
            </a:fld>
            <a:endParaRPr lang="en-US" dirty="0"/>
          </a:p>
        </p:txBody>
      </p:sp>
    </p:spTree>
    <p:extLst>
      <p:ext uri="{BB962C8B-B14F-4D97-AF65-F5344CB8AC3E}">
        <p14:creationId xmlns:p14="http://schemas.microsoft.com/office/powerpoint/2010/main" val="1202643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597" y="116632"/>
            <a:ext cx="8229600" cy="1143000"/>
          </a:xfrm>
        </p:spPr>
        <p:txBody>
          <a:bodyPr/>
          <a:lstStyle/>
          <a:p>
            <a:pPr algn="l"/>
            <a:r>
              <a:rPr lang="en-US" dirty="0" smtClean="0"/>
              <a:t>MA1 Restructure</a:t>
            </a:r>
            <a:endParaRPr lang="en-US" b="1" dirty="0">
              <a:solidFill>
                <a:srgbClr val="005580"/>
              </a:solidFill>
              <a:latin typeface="Arial Narrow"/>
              <a:cs typeface="Arial Narrow"/>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15</a:t>
            </a:fld>
            <a:endParaRPr lang="en-US" dirty="0"/>
          </a:p>
        </p:txBody>
      </p:sp>
      <p:sp>
        <p:nvSpPr>
          <p:cNvPr id="3" name="Content Placeholder 2"/>
          <p:cNvSpPr>
            <a:spLocks noGrp="1"/>
          </p:cNvSpPr>
          <p:nvPr>
            <p:ph idx="1"/>
          </p:nvPr>
        </p:nvSpPr>
        <p:spPr>
          <a:xfrm>
            <a:off x="467544" y="1259632"/>
            <a:ext cx="8229600" cy="5024698"/>
          </a:xfrm>
        </p:spPr>
        <p:txBody>
          <a:bodyPr/>
          <a:lstStyle/>
          <a:p>
            <a:r>
              <a:rPr lang="en-AU" sz="1800" dirty="0" smtClean="0">
                <a:solidFill>
                  <a:srgbClr val="005580"/>
                </a:solidFill>
              </a:rPr>
              <a:t>Restructure from an LIC (MA1) to an ETMF (MAAT)</a:t>
            </a:r>
          </a:p>
          <a:p>
            <a:endParaRPr lang="en-AU" sz="1800" dirty="0" smtClean="0">
              <a:solidFill>
                <a:srgbClr val="005580"/>
              </a:solidFill>
            </a:endParaRPr>
          </a:p>
          <a:p>
            <a:r>
              <a:rPr lang="en-AU" sz="1800" dirty="0" smtClean="0">
                <a:solidFill>
                  <a:srgbClr val="005580"/>
                </a:solidFill>
              </a:rPr>
              <a:t>Key </a:t>
            </a:r>
            <a:r>
              <a:rPr lang="en-AU" sz="1800" dirty="0">
                <a:solidFill>
                  <a:srgbClr val="005580"/>
                </a:solidFill>
              </a:rPr>
              <a:t>agreements have been negotiated</a:t>
            </a:r>
          </a:p>
          <a:p>
            <a:pPr lvl="1"/>
            <a:r>
              <a:rPr lang="en-AU" sz="1400" dirty="0">
                <a:solidFill>
                  <a:srgbClr val="005580"/>
                </a:solidFill>
              </a:rPr>
              <a:t>Market making agent	 −   Prime broker	−   </a:t>
            </a:r>
            <a:r>
              <a:rPr lang="en-AU" sz="1400" dirty="0" smtClean="0">
                <a:solidFill>
                  <a:srgbClr val="005580"/>
                </a:solidFill>
              </a:rPr>
              <a:t>Administrator</a:t>
            </a:r>
            <a:endParaRPr lang="en-AU" sz="1800" dirty="0" smtClean="0">
              <a:solidFill>
                <a:srgbClr val="005580"/>
              </a:solidFill>
            </a:endParaRPr>
          </a:p>
          <a:p>
            <a:endParaRPr lang="en-AU" sz="1800" dirty="0" smtClean="0">
              <a:solidFill>
                <a:srgbClr val="005580"/>
              </a:solidFill>
            </a:endParaRPr>
          </a:p>
          <a:p>
            <a:r>
              <a:rPr lang="en-AU" sz="1800" dirty="0" smtClean="0">
                <a:solidFill>
                  <a:srgbClr val="005580"/>
                </a:solidFill>
              </a:rPr>
              <a:t>ASIC has confirmed it has no objections</a:t>
            </a:r>
          </a:p>
          <a:p>
            <a:endParaRPr lang="en-AU" sz="1800" dirty="0" smtClean="0">
              <a:solidFill>
                <a:srgbClr val="005580"/>
              </a:solidFill>
            </a:endParaRPr>
          </a:p>
          <a:p>
            <a:r>
              <a:rPr lang="en-AU" sz="1800" dirty="0" smtClean="0">
                <a:solidFill>
                  <a:srgbClr val="005580"/>
                </a:solidFill>
              </a:rPr>
              <a:t>Independent </a:t>
            </a:r>
            <a:r>
              <a:rPr lang="en-AU" sz="1800" dirty="0">
                <a:solidFill>
                  <a:srgbClr val="005580"/>
                </a:solidFill>
              </a:rPr>
              <a:t>Expert (BDO</a:t>
            </a:r>
            <a:r>
              <a:rPr lang="en-AU" sz="1800" dirty="0" smtClean="0">
                <a:solidFill>
                  <a:srgbClr val="005580"/>
                </a:solidFill>
              </a:rPr>
              <a:t>) report “fair and reasonable”</a:t>
            </a:r>
            <a:endParaRPr lang="en-AU" sz="1800" dirty="0" smtClean="0">
              <a:solidFill>
                <a:srgbClr val="005580"/>
              </a:solidFill>
            </a:endParaRPr>
          </a:p>
          <a:p>
            <a:pPr marL="0" indent="0">
              <a:buNone/>
            </a:pPr>
            <a:endParaRPr lang="en-AU" sz="1800" dirty="0" smtClean="0">
              <a:solidFill>
                <a:srgbClr val="005580"/>
              </a:solidFill>
            </a:endParaRPr>
          </a:p>
          <a:p>
            <a:r>
              <a:rPr lang="en-AU" sz="1800" dirty="0" smtClean="0">
                <a:solidFill>
                  <a:srgbClr val="005580"/>
                </a:solidFill>
              </a:rPr>
              <a:t>D</a:t>
            </a:r>
            <a:r>
              <a:rPr lang="en-AU" sz="1800" dirty="0" smtClean="0">
                <a:solidFill>
                  <a:srgbClr val="005580"/>
                </a:solidFill>
              </a:rPr>
              <a:t>etailed </a:t>
            </a:r>
            <a:r>
              <a:rPr lang="en-AU" sz="1800" dirty="0" smtClean="0">
                <a:solidFill>
                  <a:srgbClr val="005580"/>
                </a:solidFill>
              </a:rPr>
              <a:t>timetable </a:t>
            </a:r>
            <a:r>
              <a:rPr lang="en-AU" sz="1800" dirty="0" smtClean="0">
                <a:solidFill>
                  <a:srgbClr val="005580"/>
                </a:solidFill>
              </a:rPr>
              <a:t>provided </a:t>
            </a:r>
            <a:r>
              <a:rPr lang="en-AU" sz="1800" dirty="0" smtClean="0">
                <a:solidFill>
                  <a:srgbClr val="005580"/>
                </a:solidFill>
              </a:rPr>
              <a:t>with the Notice of Meeting</a:t>
            </a:r>
          </a:p>
          <a:p>
            <a:pPr lvl="1"/>
            <a:r>
              <a:rPr lang="en-AU" sz="1400" dirty="0">
                <a:solidFill>
                  <a:srgbClr val="005580"/>
                </a:solidFill>
              </a:rPr>
              <a:t>The meeting will be held 10am, 10 May </a:t>
            </a:r>
            <a:r>
              <a:rPr lang="en-AU" sz="1400" dirty="0" smtClean="0">
                <a:solidFill>
                  <a:srgbClr val="005580"/>
                </a:solidFill>
              </a:rPr>
              <a:t>2021</a:t>
            </a:r>
          </a:p>
          <a:p>
            <a:pPr lvl="1"/>
            <a:r>
              <a:rPr lang="en-AU" sz="1400" dirty="0">
                <a:solidFill>
                  <a:srgbClr val="005580"/>
                </a:solidFill>
              </a:rPr>
              <a:t>MAAT will list on ASX, 10 June 2021</a:t>
            </a:r>
          </a:p>
          <a:p>
            <a:pPr lvl="1"/>
            <a:endParaRPr lang="en-AU" sz="1400" dirty="0">
              <a:solidFill>
                <a:srgbClr val="005580"/>
              </a:solidFill>
            </a:endParaRPr>
          </a:p>
          <a:p>
            <a:endParaRPr lang="en-AU" sz="1400" dirty="0">
              <a:solidFill>
                <a:srgbClr val="005580"/>
              </a:solidFill>
            </a:endParaRPr>
          </a:p>
          <a:p>
            <a:pPr marL="0" indent="0">
              <a:buNone/>
            </a:pPr>
            <a:endParaRPr lang="en-AU" sz="1800" dirty="0">
              <a:solidFill>
                <a:srgbClr val="005580"/>
              </a:solidFill>
            </a:endParaRPr>
          </a:p>
        </p:txBody>
      </p:sp>
    </p:spTree>
    <p:extLst>
      <p:ext uri="{BB962C8B-B14F-4D97-AF65-F5344CB8AC3E}">
        <p14:creationId xmlns:p14="http://schemas.microsoft.com/office/powerpoint/2010/main" val="379643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Philosophy, stock selection and portfolio parameters</a:t>
            </a:r>
          </a:p>
        </p:txBody>
      </p:sp>
      <p:sp>
        <p:nvSpPr>
          <p:cNvPr id="4" name="Slide Number Placeholder 3"/>
          <p:cNvSpPr>
            <a:spLocks noGrp="1"/>
          </p:cNvSpPr>
          <p:nvPr>
            <p:ph type="sldNum" sz="quarter" idx="10"/>
          </p:nvPr>
        </p:nvSpPr>
        <p:spPr/>
        <p:txBody>
          <a:bodyPr/>
          <a:lstStyle/>
          <a:p>
            <a:fld id="{0F03ED66-9AFE-1E47-B9D8-15F75672B1B1}" type="slidenum">
              <a:rPr lang="en-US" smtClean="0"/>
              <a:pPr/>
              <a:t>16</a:t>
            </a:fld>
            <a:endParaRPr lang="en-US" dirty="0"/>
          </a:p>
        </p:txBody>
      </p:sp>
    </p:spTree>
    <p:extLst>
      <p:ext uri="{BB962C8B-B14F-4D97-AF65-F5344CB8AC3E}">
        <p14:creationId xmlns:p14="http://schemas.microsoft.com/office/powerpoint/2010/main" val="1699626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4848" y="53752"/>
            <a:ext cx="8229600" cy="1143000"/>
          </a:xfrm>
        </p:spPr>
        <p:txBody>
          <a:bodyPr/>
          <a:lstStyle/>
          <a:p>
            <a:pPr algn="l"/>
            <a:r>
              <a:rPr lang="en-US" dirty="0"/>
              <a:t>Unique Investment Philosophy Shaped By 60+ Years Of Investing Experience</a:t>
            </a:r>
            <a:endParaRPr lang="en-US" b="1" dirty="0">
              <a:solidFill>
                <a:srgbClr val="005580"/>
              </a:solidFill>
              <a:latin typeface="Arial Narrow"/>
              <a:cs typeface="Arial Narrow"/>
            </a:endParaRPr>
          </a:p>
        </p:txBody>
      </p:sp>
      <p:sp>
        <p:nvSpPr>
          <p:cNvPr id="5" name="Content Placeholder 4"/>
          <p:cNvSpPr>
            <a:spLocks noGrp="1"/>
          </p:cNvSpPr>
          <p:nvPr>
            <p:ph idx="1"/>
          </p:nvPr>
        </p:nvSpPr>
        <p:spPr>
          <a:xfrm>
            <a:off x="457200" y="2027981"/>
            <a:ext cx="8229600" cy="4137323"/>
          </a:xfrm>
        </p:spPr>
        <p:txBody>
          <a:bodyPr/>
          <a:lstStyle/>
          <a:p>
            <a:pPr eaLnBrk="1" hangingPunct="1">
              <a:spcBef>
                <a:spcPts val="1200"/>
              </a:spcBef>
              <a:spcAft>
                <a:spcPts val="1200"/>
              </a:spcAft>
            </a:pPr>
            <a:r>
              <a:rPr lang="en-US" sz="1700" dirty="0">
                <a:solidFill>
                  <a:srgbClr val="005580"/>
                </a:solidFill>
                <a:latin typeface="Arial"/>
                <a:cs typeface="Arial"/>
              </a:rPr>
              <a:t>Most stocks are fairly priced most of the time, but significant mispricing does occur</a:t>
            </a:r>
          </a:p>
          <a:p>
            <a:pPr eaLnBrk="1" hangingPunct="1">
              <a:spcBef>
                <a:spcPts val="1200"/>
              </a:spcBef>
              <a:spcAft>
                <a:spcPts val="1200"/>
              </a:spcAft>
            </a:pPr>
            <a:r>
              <a:rPr lang="en-US" sz="1700" dirty="0">
                <a:solidFill>
                  <a:srgbClr val="005580"/>
                </a:solidFill>
                <a:latin typeface="Arial"/>
                <a:cs typeface="Arial"/>
              </a:rPr>
              <a:t>Sometimes these stocks can be identified in advance because of recurring business situations or patterns of behaviour - we focus on these opportunities</a:t>
            </a:r>
          </a:p>
        </p:txBody>
      </p:sp>
      <p:sp>
        <p:nvSpPr>
          <p:cNvPr id="2" name="Slide Number Placeholder 1"/>
          <p:cNvSpPr>
            <a:spLocks noGrp="1"/>
          </p:cNvSpPr>
          <p:nvPr>
            <p:ph type="sldNum" sz="quarter" idx="10"/>
          </p:nvPr>
        </p:nvSpPr>
        <p:spPr/>
        <p:txBody>
          <a:bodyPr/>
          <a:lstStyle/>
          <a:p>
            <a:fld id="{0F03ED66-9AFE-1E47-B9D8-15F75672B1B1}" type="slidenum">
              <a:rPr lang="en-US" smtClean="0"/>
              <a:pPr/>
              <a:t>17</a:t>
            </a:fld>
            <a:endParaRPr lang="en-US" dirty="0"/>
          </a:p>
        </p:txBody>
      </p:sp>
    </p:spTree>
    <p:extLst>
      <p:ext uri="{BB962C8B-B14F-4D97-AF65-F5344CB8AC3E}">
        <p14:creationId xmlns:p14="http://schemas.microsoft.com/office/powerpoint/2010/main" val="1056612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a:xfrm>
            <a:off x="899592" y="6165304"/>
            <a:ext cx="2133600" cy="476250"/>
          </a:xfrm>
          <a:prstGeom prst="rect">
            <a:avLst/>
          </a:prstGeom>
        </p:spPr>
        <p:txBody>
          <a:bodyPr/>
          <a:lstStyle/>
          <a:p>
            <a:pPr>
              <a:defRPr/>
            </a:pPr>
            <a:fld id="{52D94379-61FB-45A1-82ED-CA6255F2100C}" type="slidenum">
              <a:rPr lang="en-AU"/>
              <a:pPr>
                <a:defRPr/>
              </a:pPr>
              <a:t>18</a:t>
            </a:fld>
            <a:endParaRPr lang="en-AU" dirty="0"/>
          </a:p>
        </p:txBody>
      </p:sp>
      <p:sp>
        <p:nvSpPr>
          <p:cNvPr id="5124" name="Rectangle 3"/>
          <p:cNvSpPr>
            <a:spLocks noGrp="1" noChangeArrowheads="1"/>
          </p:cNvSpPr>
          <p:nvPr>
            <p:ph type="body" idx="1"/>
          </p:nvPr>
        </p:nvSpPr>
        <p:spPr>
          <a:xfrm>
            <a:off x="755576" y="1340768"/>
            <a:ext cx="8229600" cy="4425132"/>
          </a:xfrm>
        </p:spPr>
        <p:txBody>
          <a:bodyPr/>
          <a:lstStyle/>
          <a:p>
            <a:pPr eaLnBrk="1" hangingPunct="1">
              <a:spcBef>
                <a:spcPts val="800"/>
              </a:spcBef>
              <a:spcAft>
                <a:spcPts val="800"/>
              </a:spcAft>
            </a:pPr>
            <a:r>
              <a:rPr lang="en-US" sz="1700" dirty="0">
                <a:solidFill>
                  <a:srgbClr val="005580"/>
                </a:solidFill>
                <a:latin typeface="Arial"/>
                <a:cs typeface="Arial"/>
              </a:rPr>
              <a:t>Underestimation of significant change</a:t>
            </a:r>
          </a:p>
          <a:p>
            <a:pPr eaLnBrk="1" hangingPunct="1">
              <a:spcBef>
                <a:spcPts val="800"/>
              </a:spcBef>
              <a:spcAft>
                <a:spcPts val="800"/>
              </a:spcAft>
            </a:pPr>
            <a:r>
              <a:rPr lang="en-AU" sz="1700" dirty="0">
                <a:solidFill>
                  <a:srgbClr val="005580"/>
                </a:solidFill>
                <a:latin typeface="Arial"/>
                <a:cs typeface="Arial"/>
              </a:rPr>
              <a:t>Analyst reputation management </a:t>
            </a:r>
          </a:p>
          <a:p>
            <a:pPr eaLnBrk="1" hangingPunct="1">
              <a:spcBef>
                <a:spcPts val="800"/>
              </a:spcBef>
              <a:spcAft>
                <a:spcPts val="800"/>
              </a:spcAft>
            </a:pPr>
            <a:r>
              <a:rPr lang="en-AU" sz="1700" dirty="0">
                <a:solidFill>
                  <a:srgbClr val="005580"/>
                </a:solidFill>
                <a:latin typeface="Arial"/>
                <a:cs typeface="Arial"/>
              </a:rPr>
              <a:t>Drive by boards to exploit high ROE opportunities in their core business</a:t>
            </a:r>
            <a:endParaRPr lang="en-US" sz="1700" dirty="0">
              <a:solidFill>
                <a:srgbClr val="005580"/>
              </a:solidFill>
              <a:latin typeface="Arial"/>
              <a:cs typeface="Arial"/>
            </a:endParaRPr>
          </a:p>
          <a:p>
            <a:pPr eaLnBrk="1" hangingPunct="1">
              <a:spcBef>
                <a:spcPts val="800"/>
              </a:spcBef>
              <a:spcAft>
                <a:spcPts val="800"/>
              </a:spcAft>
            </a:pPr>
            <a:r>
              <a:rPr lang="en-US" sz="1700" dirty="0">
                <a:solidFill>
                  <a:srgbClr val="005580"/>
                </a:solidFill>
                <a:latin typeface="Arial"/>
                <a:cs typeface="Arial"/>
              </a:rPr>
              <a:t>Limitations of company guidance </a:t>
            </a:r>
          </a:p>
          <a:p>
            <a:pPr eaLnBrk="1" hangingPunct="1">
              <a:spcBef>
                <a:spcPts val="800"/>
              </a:spcBef>
              <a:spcAft>
                <a:spcPts val="800"/>
              </a:spcAft>
            </a:pPr>
            <a:r>
              <a:rPr lang="en-AU" sz="1700" dirty="0">
                <a:solidFill>
                  <a:srgbClr val="005580"/>
                </a:solidFill>
                <a:latin typeface="Arial"/>
                <a:cs typeface="Arial"/>
              </a:rPr>
              <a:t>Overlooked signals </a:t>
            </a:r>
          </a:p>
          <a:p>
            <a:pPr eaLnBrk="1" hangingPunct="1">
              <a:spcBef>
                <a:spcPts val="800"/>
              </a:spcBef>
              <a:spcAft>
                <a:spcPts val="800"/>
              </a:spcAft>
            </a:pPr>
            <a:r>
              <a:rPr lang="en-AU" sz="1700" dirty="0">
                <a:solidFill>
                  <a:srgbClr val="005580"/>
                </a:solidFill>
                <a:latin typeface="Arial"/>
                <a:cs typeface="Arial"/>
              </a:rPr>
              <a:t>Business disruption </a:t>
            </a:r>
          </a:p>
          <a:p>
            <a:pPr eaLnBrk="1" hangingPunct="1">
              <a:spcBef>
                <a:spcPts val="800"/>
              </a:spcBef>
              <a:spcAft>
                <a:spcPts val="800"/>
              </a:spcAft>
            </a:pPr>
            <a:r>
              <a:rPr lang="en-US" sz="1700" dirty="0">
                <a:solidFill>
                  <a:srgbClr val="005580"/>
                </a:solidFill>
                <a:latin typeface="Arial"/>
                <a:cs typeface="Arial"/>
              </a:rPr>
              <a:t>Misjudging risk </a:t>
            </a:r>
          </a:p>
          <a:p>
            <a:pPr eaLnBrk="1" hangingPunct="1">
              <a:spcBef>
                <a:spcPts val="800"/>
              </a:spcBef>
              <a:spcAft>
                <a:spcPts val="800"/>
              </a:spcAft>
            </a:pPr>
            <a:r>
              <a:rPr lang="en-AU" sz="1700" dirty="0">
                <a:solidFill>
                  <a:srgbClr val="005580"/>
                </a:solidFill>
                <a:latin typeface="Arial"/>
                <a:cs typeface="Arial"/>
              </a:rPr>
              <a:t>Corporate motives by brokers</a:t>
            </a:r>
          </a:p>
          <a:p>
            <a:pPr eaLnBrk="1" hangingPunct="1">
              <a:spcBef>
                <a:spcPts val="800"/>
              </a:spcBef>
              <a:spcAft>
                <a:spcPts val="800"/>
              </a:spcAft>
            </a:pPr>
            <a:r>
              <a:rPr lang="en-AU" sz="1700" dirty="0">
                <a:solidFill>
                  <a:srgbClr val="005580"/>
                </a:solidFill>
                <a:latin typeface="Arial"/>
                <a:cs typeface="Arial"/>
              </a:rPr>
              <a:t>Lack of analyst coverage</a:t>
            </a:r>
          </a:p>
          <a:p>
            <a:pPr eaLnBrk="1" hangingPunct="1">
              <a:spcBef>
                <a:spcPts val="800"/>
              </a:spcBef>
              <a:spcAft>
                <a:spcPts val="800"/>
              </a:spcAft>
            </a:pPr>
            <a:r>
              <a:rPr lang="en-AU" sz="1700" dirty="0">
                <a:solidFill>
                  <a:srgbClr val="005580"/>
                </a:solidFill>
                <a:latin typeface="Arial"/>
                <a:cs typeface="Arial"/>
              </a:rPr>
              <a:t>Pre-IPO discount</a:t>
            </a:r>
          </a:p>
          <a:p>
            <a:pPr marL="0" indent="0" eaLnBrk="1" hangingPunct="1">
              <a:buNone/>
            </a:pPr>
            <a:endParaRPr lang="en-AU" sz="1800" dirty="0">
              <a:solidFill>
                <a:srgbClr val="435259"/>
              </a:solidFill>
              <a:latin typeface="Arial"/>
              <a:cs typeface="Arial"/>
            </a:endParaRPr>
          </a:p>
          <a:p>
            <a:pPr marL="0" indent="0" eaLnBrk="1" hangingPunct="1">
              <a:buNone/>
            </a:pPr>
            <a:endParaRPr lang="en-AU" sz="1800" dirty="0">
              <a:solidFill>
                <a:srgbClr val="435259"/>
              </a:solidFill>
              <a:latin typeface="Arial"/>
              <a:cs typeface="Arial"/>
            </a:endParaRPr>
          </a:p>
        </p:txBody>
      </p:sp>
      <p:sp>
        <p:nvSpPr>
          <p:cNvPr id="6" name="Title 3"/>
          <p:cNvSpPr txBox="1">
            <a:spLocks/>
          </p:cNvSpPr>
          <p:nvPr/>
        </p:nvSpPr>
        <p:spPr bwMode="auto">
          <a:xfrm>
            <a:off x="395536" y="44624"/>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en-US" sz="2600" b="1" dirty="0">
                <a:solidFill>
                  <a:srgbClr val="005580"/>
                </a:solidFill>
                <a:latin typeface="Arial Narrow"/>
                <a:cs typeface="Arial Narrow"/>
              </a:rPr>
              <a:t>Examples Of Recurring Situations And </a:t>
            </a:r>
            <a:r>
              <a:rPr lang="en-US" sz="2600" b="1" dirty="0" err="1">
                <a:solidFill>
                  <a:srgbClr val="005580"/>
                </a:solidFill>
                <a:latin typeface="Arial Narrow"/>
                <a:cs typeface="Arial Narrow"/>
              </a:rPr>
              <a:t>Behaviours</a:t>
            </a:r>
            <a:r>
              <a:rPr lang="en-US" sz="2600" b="1" dirty="0">
                <a:solidFill>
                  <a:srgbClr val="005580"/>
                </a:solidFill>
                <a:latin typeface="Arial Narrow"/>
                <a:cs typeface="Arial Narrow"/>
              </a:rPr>
              <a:t> That Often Lead To Mispricing By The Market</a:t>
            </a:r>
          </a:p>
        </p:txBody>
      </p:sp>
    </p:spTree>
    <p:custDataLst>
      <p:tags r:id="rId1"/>
    </p:custDataLst>
    <p:extLst>
      <p:ext uri="{BB962C8B-B14F-4D97-AF65-F5344CB8AC3E}">
        <p14:creationId xmlns:p14="http://schemas.microsoft.com/office/powerpoint/2010/main" val="9442457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88640"/>
            <a:ext cx="8229600" cy="720080"/>
          </a:xfrm>
        </p:spPr>
        <p:txBody>
          <a:bodyPr/>
          <a:lstStyle/>
          <a:p>
            <a:r>
              <a:rPr lang="en-US" dirty="0"/>
              <a:t>Focused On Asymmetric Payoffs That Have A Combination Of These Four G.I.V.E Attributes</a:t>
            </a:r>
          </a:p>
        </p:txBody>
      </p:sp>
      <p:sp>
        <p:nvSpPr>
          <p:cNvPr id="4" name="Slide Number Placeholder 3"/>
          <p:cNvSpPr>
            <a:spLocks noGrp="1"/>
          </p:cNvSpPr>
          <p:nvPr>
            <p:ph type="sldNum" sz="quarter" idx="10"/>
          </p:nvPr>
        </p:nvSpPr>
        <p:spPr>
          <a:xfrm>
            <a:off x="838200" y="6172200"/>
            <a:ext cx="2133600" cy="441802"/>
          </a:xfrm>
        </p:spPr>
        <p:txBody>
          <a:bodyPr/>
          <a:lstStyle/>
          <a:p>
            <a:fld id="{0F03ED66-9AFE-1E47-B9D8-15F75672B1B1}" type="slidenum">
              <a:rPr lang="en-US" smtClean="0"/>
              <a:pPr/>
              <a:t>19</a:t>
            </a:fld>
            <a:endParaRPr lang="en-US" dirty="0"/>
          </a:p>
        </p:txBody>
      </p:sp>
      <p:sp>
        <p:nvSpPr>
          <p:cNvPr id="5" name="Rectangle 4"/>
          <p:cNvSpPr/>
          <p:nvPr/>
        </p:nvSpPr>
        <p:spPr>
          <a:xfrm>
            <a:off x="2376735" y="3003848"/>
            <a:ext cx="2133600" cy="5760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a:solidFill>
                  <a:srgbClr val="005580"/>
                </a:solidFill>
                <a:latin typeface="+mj-lt"/>
              </a:rPr>
              <a:t>I</a:t>
            </a:r>
            <a:r>
              <a:rPr lang="en-US" dirty="0">
                <a:solidFill>
                  <a:srgbClr val="005580"/>
                </a:solidFill>
                <a:latin typeface="+mj-lt"/>
              </a:rPr>
              <a:t>nsight</a:t>
            </a:r>
          </a:p>
        </p:txBody>
      </p:sp>
      <p:sp>
        <p:nvSpPr>
          <p:cNvPr id="6" name="Rectangle 5"/>
          <p:cNvSpPr/>
          <p:nvPr/>
        </p:nvSpPr>
        <p:spPr>
          <a:xfrm>
            <a:off x="159022" y="3003848"/>
            <a:ext cx="2133600" cy="5760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a:solidFill>
                  <a:srgbClr val="005580"/>
                </a:solidFill>
                <a:latin typeface="+mj-lt"/>
              </a:rPr>
              <a:t>G</a:t>
            </a:r>
            <a:r>
              <a:rPr lang="en-US" dirty="0">
                <a:solidFill>
                  <a:srgbClr val="005580"/>
                </a:solidFill>
                <a:latin typeface="+mj-lt"/>
              </a:rPr>
              <a:t>rowth</a:t>
            </a:r>
          </a:p>
        </p:txBody>
      </p:sp>
      <p:sp>
        <p:nvSpPr>
          <p:cNvPr id="7" name="Rectangle 6"/>
          <p:cNvSpPr/>
          <p:nvPr/>
        </p:nvSpPr>
        <p:spPr>
          <a:xfrm>
            <a:off x="4594448" y="2996952"/>
            <a:ext cx="2133600" cy="5760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a:solidFill>
                  <a:srgbClr val="005580"/>
                </a:solidFill>
                <a:latin typeface="+mj-lt"/>
              </a:rPr>
              <a:t>V</a:t>
            </a:r>
            <a:r>
              <a:rPr lang="en-US" dirty="0">
                <a:solidFill>
                  <a:srgbClr val="005580"/>
                </a:solidFill>
                <a:latin typeface="+mj-lt"/>
              </a:rPr>
              <a:t>alue</a:t>
            </a:r>
          </a:p>
        </p:txBody>
      </p:sp>
      <p:sp>
        <p:nvSpPr>
          <p:cNvPr id="8" name="Rectangle 7"/>
          <p:cNvSpPr/>
          <p:nvPr/>
        </p:nvSpPr>
        <p:spPr>
          <a:xfrm>
            <a:off x="6804248" y="2996952"/>
            <a:ext cx="2133600" cy="5760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a:solidFill>
                  <a:srgbClr val="005580"/>
                </a:solidFill>
                <a:latin typeface="+mj-lt"/>
              </a:rPr>
              <a:t>E</a:t>
            </a:r>
            <a:r>
              <a:rPr lang="en-US" dirty="0">
                <a:solidFill>
                  <a:srgbClr val="005580"/>
                </a:solidFill>
                <a:latin typeface="+mj-lt"/>
              </a:rPr>
              <a:t>vent</a:t>
            </a:r>
          </a:p>
        </p:txBody>
      </p:sp>
      <p:sp>
        <p:nvSpPr>
          <p:cNvPr id="9" name="TextBox 8"/>
          <p:cNvSpPr txBox="1"/>
          <p:nvPr/>
        </p:nvSpPr>
        <p:spPr>
          <a:xfrm>
            <a:off x="2339753" y="3653670"/>
            <a:ext cx="2133601" cy="1323439"/>
          </a:xfrm>
          <a:prstGeom prst="rect">
            <a:avLst/>
          </a:prstGeom>
          <a:noFill/>
        </p:spPr>
        <p:txBody>
          <a:bodyPr wrap="square" rtlCol="0">
            <a:spAutoFit/>
          </a:bodyPr>
          <a:lstStyle/>
          <a:p>
            <a:pPr marL="285750" indent="-285750">
              <a:buFont typeface="Arial"/>
              <a:buChar char="•"/>
            </a:pPr>
            <a:r>
              <a:rPr lang="en-AU" dirty="0">
                <a:solidFill>
                  <a:srgbClr val="005580"/>
                </a:solidFill>
                <a:latin typeface="+mn-lt"/>
              </a:rPr>
              <a:t>Misunderstood or Mispriced and we have a view on how it will be  resolved</a:t>
            </a:r>
          </a:p>
        </p:txBody>
      </p:sp>
      <p:sp>
        <p:nvSpPr>
          <p:cNvPr id="10" name="TextBox 9"/>
          <p:cNvSpPr txBox="1"/>
          <p:nvPr/>
        </p:nvSpPr>
        <p:spPr>
          <a:xfrm>
            <a:off x="156927" y="3635841"/>
            <a:ext cx="2133601" cy="1077218"/>
          </a:xfrm>
          <a:prstGeom prst="rect">
            <a:avLst/>
          </a:prstGeom>
          <a:noFill/>
        </p:spPr>
        <p:txBody>
          <a:bodyPr wrap="square" rtlCol="0">
            <a:spAutoFit/>
          </a:bodyPr>
          <a:lstStyle/>
          <a:p>
            <a:pPr marL="285750" indent="-285750">
              <a:buFont typeface="Arial"/>
              <a:buChar char="•"/>
            </a:pPr>
            <a:r>
              <a:rPr lang="en-AU" dirty="0">
                <a:solidFill>
                  <a:srgbClr val="005580"/>
                </a:solidFill>
                <a:latin typeface="+mn-lt"/>
              </a:rPr>
              <a:t>Step </a:t>
            </a:r>
            <a:r>
              <a:rPr lang="en-AU" dirty="0" smtClean="0">
                <a:solidFill>
                  <a:srgbClr val="005580"/>
                </a:solidFill>
                <a:latin typeface="+mn-lt"/>
              </a:rPr>
              <a:t>Changes or High levels of EPS and CFPS growth/decline</a:t>
            </a:r>
            <a:endParaRPr lang="en-AU" dirty="0">
              <a:solidFill>
                <a:srgbClr val="005580"/>
              </a:solidFill>
              <a:latin typeface="+mn-lt"/>
            </a:endParaRPr>
          </a:p>
        </p:txBody>
      </p:sp>
      <p:sp>
        <p:nvSpPr>
          <p:cNvPr id="11" name="TextBox 10"/>
          <p:cNvSpPr txBox="1"/>
          <p:nvPr/>
        </p:nvSpPr>
        <p:spPr>
          <a:xfrm>
            <a:off x="4604165" y="3653670"/>
            <a:ext cx="2133601" cy="1077218"/>
          </a:xfrm>
          <a:prstGeom prst="rect">
            <a:avLst/>
          </a:prstGeom>
          <a:noFill/>
        </p:spPr>
        <p:txBody>
          <a:bodyPr wrap="square" rtlCol="0">
            <a:spAutoFit/>
          </a:bodyPr>
          <a:lstStyle/>
          <a:p>
            <a:pPr marL="285750" indent="-285750">
              <a:buFont typeface="Arial"/>
              <a:buChar char="•"/>
            </a:pPr>
            <a:r>
              <a:rPr lang="en-AU" dirty="0">
                <a:solidFill>
                  <a:srgbClr val="005580"/>
                </a:solidFill>
                <a:latin typeface="+mn-lt"/>
              </a:rPr>
              <a:t>Offer a large payoff to our assessed valuation</a:t>
            </a:r>
          </a:p>
        </p:txBody>
      </p:sp>
      <p:sp>
        <p:nvSpPr>
          <p:cNvPr id="12" name="TextBox 11"/>
          <p:cNvSpPr txBox="1"/>
          <p:nvPr/>
        </p:nvSpPr>
        <p:spPr>
          <a:xfrm>
            <a:off x="6774468" y="3677902"/>
            <a:ext cx="2133601" cy="584776"/>
          </a:xfrm>
          <a:prstGeom prst="rect">
            <a:avLst/>
          </a:prstGeom>
          <a:noFill/>
        </p:spPr>
        <p:txBody>
          <a:bodyPr wrap="square" rtlCol="0">
            <a:spAutoFit/>
          </a:bodyPr>
          <a:lstStyle/>
          <a:p>
            <a:pPr marL="285750" indent="-285750">
              <a:buFont typeface="Arial"/>
              <a:buChar char="•"/>
            </a:pPr>
            <a:r>
              <a:rPr lang="en-AU" dirty="0">
                <a:solidFill>
                  <a:srgbClr val="005580"/>
                </a:solidFill>
                <a:latin typeface="+mn-lt"/>
              </a:rPr>
              <a:t>Potentially have a near term catalyst</a:t>
            </a:r>
          </a:p>
        </p:txBody>
      </p:sp>
      <p:sp>
        <p:nvSpPr>
          <p:cNvPr id="13" name="Rectangle 12"/>
          <p:cNvSpPr/>
          <p:nvPr/>
        </p:nvSpPr>
        <p:spPr>
          <a:xfrm>
            <a:off x="3491880" y="1700808"/>
            <a:ext cx="2133600" cy="576064"/>
          </a:xfrm>
          <a:prstGeom prst="rect">
            <a:avLst/>
          </a:prstGeom>
          <a:solidFill>
            <a:srgbClr val="00558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a:solidFill>
                  <a:schemeClr val="bg1"/>
                </a:solidFill>
                <a:latin typeface="+mj-lt"/>
              </a:rPr>
              <a:t>We Set The Bar High</a:t>
            </a:r>
          </a:p>
        </p:txBody>
      </p:sp>
      <p:cxnSp>
        <p:nvCxnSpPr>
          <p:cNvPr id="15" name="Straight Arrow Connector 14"/>
          <p:cNvCxnSpPr>
            <a:stCxn id="13" idx="2"/>
            <a:endCxn id="5" idx="0"/>
          </p:cNvCxnSpPr>
          <p:nvPr/>
        </p:nvCxnSpPr>
        <p:spPr>
          <a:xfrm flipH="1">
            <a:off x="3443535" y="2276872"/>
            <a:ext cx="1115145" cy="726976"/>
          </a:xfrm>
          <a:prstGeom prst="straightConnector1">
            <a:avLst/>
          </a:prstGeom>
          <a:ln>
            <a:solidFill>
              <a:srgbClr val="00AC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13" idx="2"/>
            <a:endCxn id="6" idx="0"/>
          </p:cNvCxnSpPr>
          <p:nvPr/>
        </p:nvCxnSpPr>
        <p:spPr>
          <a:xfrm flipH="1">
            <a:off x="1225822" y="2276872"/>
            <a:ext cx="3332858" cy="726976"/>
          </a:xfrm>
          <a:prstGeom prst="straightConnector1">
            <a:avLst/>
          </a:prstGeom>
          <a:ln>
            <a:solidFill>
              <a:srgbClr val="00AC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3" idx="2"/>
            <a:endCxn id="7" idx="0"/>
          </p:cNvCxnSpPr>
          <p:nvPr/>
        </p:nvCxnSpPr>
        <p:spPr>
          <a:xfrm>
            <a:off x="4558680" y="2276872"/>
            <a:ext cx="1102568" cy="720080"/>
          </a:xfrm>
          <a:prstGeom prst="straightConnector1">
            <a:avLst/>
          </a:prstGeom>
          <a:ln>
            <a:solidFill>
              <a:srgbClr val="00AC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3" idx="2"/>
            <a:endCxn id="8" idx="0"/>
          </p:cNvCxnSpPr>
          <p:nvPr/>
        </p:nvCxnSpPr>
        <p:spPr>
          <a:xfrm>
            <a:off x="4558680" y="2276872"/>
            <a:ext cx="3312368" cy="720080"/>
          </a:xfrm>
          <a:prstGeom prst="straightConnector1">
            <a:avLst/>
          </a:prstGeom>
          <a:ln>
            <a:solidFill>
              <a:srgbClr val="00ACFF"/>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223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340768"/>
            <a:ext cx="8229600" cy="4309939"/>
          </a:xfrm>
        </p:spPr>
        <p:txBody>
          <a:bodyPr/>
          <a:lstStyle/>
          <a:p>
            <a:pPr>
              <a:spcBef>
                <a:spcPts val="800"/>
              </a:spcBef>
              <a:spcAft>
                <a:spcPts val="800"/>
              </a:spcAft>
            </a:pPr>
            <a:r>
              <a:rPr lang="en-AU" sz="1800" dirty="0">
                <a:solidFill>
                  <a:srgbClr val="005580"/>
                </a:solidFill>
              </a:rPr>
              <a:t>Founded in 2012</a:t>
            </a:r>
          </a:p>
          <a:p>
            <a:pPr>
              <a:spcBef>
                <a:spcPts val="800"/>
              </a:spcBef>
              <a:spcAft>
                <a:spcPts val="800"/>
              </a:spcAft>
            </a:pPr>
            <a:r>
              <a:rPr lang="en-AU" sz="1800" dirty="0">
                <a:solidFill>
                  <a:srgbClr val="005580"/>
                </a:solidFill>
              </a:rPr>
              <a:t>60+ Years of founders combined investment experience</a:t>
            </a:r>
          </a:p>
          <a:p>
            <a:pPr>
              <a:spcBef>
                <a:spcPts val="800"/>
              </a:spcBef>
              <a:spcAft>
                <a:spcPts val="800"/>
              </a:spcAft>
            </a:pPr>
            <a:r>
              <a:rPr lang="en-AU" sz="1800" dirty="0">
                <a:solidFill>
                  <a:srgbClr val="005580"/>
                </a:solidFill>
              </a:rPr>
              <a:t>Portfolio managers own the firm and have large holdings in the strategy</a:t>
            </a:r>
          </a:p>
          <a:p>
            <a:pPr>
              <a:spcBef>
                <a:spcPts val="800"/>
              </a:spcBef>
              <a:spcAft>
                <a:spcPts val="800"/>
              </a:spcAft>
            </a:pPr>
            <a:r>
              <a:rPr lang="en-AU" sz="1800" dirty="0">
                <a:solidFill>
                  <a:srgbClr val="005580"/>
                </a:solidFill>
              </a:rPr>
              <a:t>Absolute return </a:t>
            </a:r>
            <a:r>
              <a:rPr lang="en-AU" sz="1800" u="sng" dirty="0">
                <a:solidFill>
                  <a:srgbClr val="005580"/>
                </a:solidFill>
              </a:rPr>
              <a:t>focus</a:t>
            </a:r>
            <a:r>
              <a:rPr lang="en-AU" sz="1800" dirty="0">
                <a:solidFill>
                  <a:srgbClr val="005580"/>
                </a:solidFill>
              </a:rPr>
              <a:t>:</a:t>
            </a:r>
          </a:p>
          <a:p>
            <a:pPr marL="457200" lvl="1" indent="0">
              <a:spcBef>
                <a:spcPts val="800"/>
              </a:spcBef>
              <a:spcAft>
                <a:spcPts val="800"/>
              </a:spcAft>
              <a:buNone/>
            </a:pPr>
            <a:r>
              <a:rPr lang="en-AU" sz="1800" dirty="0">
                <a:solidFill>
                  <a:srgbClr val="005580"/>
                </a:solidFill>
                <a:ea typeface="+mn-ea"/>
              </a:rPr>
              <a:t>- active - benchmark unaware - stock size agnostic - some shorting</a:t>
            </a:r>
          </a:p>
          <a:p>
            <a:pPr>
              <a:spcBef>
                <a:spcPts val="800"/>
              </a:spcBef>
              <a:spcAft>
                <a:spcPts val="800"/>
              </a:spcAft>
            </a:pPr>
            <a:r>
              <a:rPr lang="en-AU" sz="1800" dirty="0">
                <a:solidFill>
                  <a:srgbClr val="005580"/>
                </a:solidFill>
              </a:rPr>
              <a:t>Strong absolute and relative track record since inception</a:t>
            </a:r>
          </a:p>
          <a:p>
            <a:pPr>
              <a:spcBef>
                <a:spcPts val="800"/>
              </a:spcBef>
              <a:spcAft>
                <a:spcPts val="800"/>
              </a:spcAft>
            </a:pPr>
            <a:r>
              <a:rPr lang="en-US" sz="1800" dirty="0">
                <a:solidFill>
                  <a:srgbClr val="005580"/>
                </a:solidFill>
              </a:rPr>
              <a:t>Lower beta than the market since inception</a:t>
            </a:r>
          </a:p>
          <a:p>
            <a:pPr>
              <a:spcBef>
                <a:spcPts val="800"/>
              </a:spcBef>
              <a:spcAft>
                <a:spcPts val="800"/>
              </a:spcAft>
            </a:pPr>
            <a:r>
              <a:rPr lang="en-US" sz="1800" dirty="0">
                <a:solidFill>
                  <a:srgbClr val="005580"/>
                </a:solidFill>
              </a:rPr>
              <a:t>One of the highest performers over multiple time periods in the variable beta Australian equity peer group</a:t>
            </a:r>
          </a:p>
        </p:txBody>
      </p:sp>
      <p:sp>
        <p:nvSpPr>
          <p:cNvPr id="3" name="Title 2"/>
          <p:cNvSpPr>
            <a:spLocks noGrp="1"/>
          </p:cNvSpPr>
          <p:nvPr>
            <p:ph type="title"/>
          </p:nvPr>
        </p:nvSpPr>
        <p:spPr>
          <a:xfrm>
            <a:off x="179512" y="332656"/>
            <a:ext cx="8640960" cy="720080"/>
          </a:xfrm>
        </p:spPr>
        <p:txBody>
          <a:bodyPr/>
          <a:lstStyle/>
          <a:p>
            <a:r>
              <a:rPr lang="en-US" dirty="0"/>
              <a:t>About Monash Investors</a:t>
            </a:r>
          </a:p>
        </p:txBody>
      </p:sp>
      <p:sp>
        <p:nvSpPr>
          <p:cNvPr id="4" name="Slide Number Placeholder 3"/>
          <p:cNvSpPr>
            <a:spLocks noGrp="1"/>
          </p:cNvSpPr>
          <p:nvPr>
            <p:ph type="sldNum" sz="quarter" idx="10"/>
          </p:nvPr>
        </p:nvSpPr>
        <p:spPr/>
        <p:txBody>
          <a:bodyPr/>
          <a:lstStyle/>
          <a:p>
            <a:fld id="{0F03ED66-9AFE-1E47-B9D8-15F75672B1B1}" type="slidenum">
              <a:rPr lang="en-US" smtClean="0"/>
              <a:pPr/>
              <a:t>2</a:t>
            </a:fld>
            <a:endParaRPr lang="en-US" dirty="0"/>
          </a:p>
        </p:txBody>
      </p:sp>
    </p:spTree>
    <p:extLst>
      <p:ext uri="{BB962C8B-B14F-4D97-AF65-F5344CB8AC3E}">
        <p14:creationId xmlns:p14="http://schemas.microsoft.com/office/powerpoint/2010/main" val="6700065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Case studies</a:t>
            </a:r>
          </a:p>
        </p:txBody>
      </p:sp>
      <p:sp>
        <p:nvSpPr>
          <p:cNvPr id="4" name="Slide Number Placeholder 3"/>
          <p:cNvSpPr>
            <a:spLocks noGrp="1"/>
          </p:cNvSpPr>
          <p:nvPr>
            <p:ph type="sldNum" sz="quarter" idx="10"/>
          </p:nvPr>
        </p:nvSpPr>
        <p:spPr/>
        <p:txBody>
          <a:bodyPr/>
          <a:lstStyle/>
          <a:p>
            <a:fld id="{0F03ED66-9AFE-1E47-B9D8-15F75672B1B1}" type="slidenum">
              <a:rPr lang="en-US" smtClean="0"/>
              <a:pPr/>
              <a:t>20</a:t>
            </a:fld>
            <a:endParaRPr lang="en-US" dirty="0"/>
          </a:p>
        </p:txBody>
      </p:sp>
    </p:spTree>
    <p:extLst>
      <p:ext uri="{BB962C8B-B14F-4D97-AF65-F5344CB8AC3E}">
        <p14:creationId xmlns:p14="http://schemas.microsoft.com/office/powerpoint/2010/main" val="2045516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685800"/>
            <a:fld id="{0F03ED66-9AFE-1E47-B9D8-15F75672B1B1}" type="slidenum">
              <a:rPr lang="en-US"/>
              <a:pPr defTabSz="685800"/>
              <a:t>21</a:t>
            </a:fld>
            <a:endParaRPr lang="en-US" dirty="0"/>
          </a:p>
        </p:txBody>
      </p:sp>
      <p:sp>
        <p:nvSpPr>
          <p:cNvPr id="8" name="Rectangle 3"/>
          <p:cNvSpPr txBox="1">
            <a:spLocks noChangeArrowheads="1"/>
          </p:cNvSpPr>
          <p:nvPr/>
        </p:nvSpPr>
        <p:spPr bwMode="auto">
          <a:xfrm>
            <a:off x="431466" y="1113069"/>
            <a:ext cx="4095897" cy="5301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defTabSz="685800" eaLnBrk="1" hangingPunct="1">
              <a:spcBef>
                <a:spcPct val="0"/>
              </a:spcBef>
              <a:buNone/>
            </a:pPr>
            <a:r>
              <a:rPr lang="en-AU" sz="1200" b="1" dirty="0" smtClean="0">
                <a:solidFill>
                  <a:srgbClr val="005580"/>
                </a:solidFill>
                <a:latin typeface="Arial"/>
                <a:cs typeface="Arial Narrow"/>
              </a:rPr>
              <a:t>Insight</a:t>
            </a:r>
            <a:endParaRPr lang="en-AU" sz="1200" b="1" dirty="0">
              <a:solidFill>
                <a:srgbClr val="005580"/>
              </a:solidFill>
              <a:latin typeface="Arial"/>
              <a:cs typeface="Arial Narrow"/>
            </a:endParaRPr>
          </a:p>
          <a:p>
            <a:pPr defTabSz="685800" eaLnBrk="1" hangingPunct="1">
              <a:spcBef>
                <a:spcPct val="0"/>
              </a:spcBef>
            </a:pPr>
            <a:r>
              <a:rPr lang="en-AU" sz="1200" dirty="0">
                <a:solidFill>
                  <a:srgbClr val="005580"/>
                </a:solidFill>
                <a:cs typeface="Arial Narrow"/>
              </a:rPr>
              <a:t>Exciting buy now pay later product that is a </a:t>
            </a:r>
            <a:r>
              <a:rPr lang="en-AU" sz="1200" dirty="0" smtClean="0">
                <a:solidFill>
                  <a:srgbClr val="005580"/>
                </a:solidFill>
                <a:cs typeface="Arial Narrow"/>
              </a:rPr>
              <a:t>win-win </a:t>
            </a:r>
            <a:r>
              <a:rPr lang="en-AU" sz="1200" dirty="0">
                <a:solidFill>
                  <a:srgbClr val="005580"/>
                </a:solidFill>
                <a:cs typeface="Arial Narrow"/>
              </a:rPr>
              <a:t>for the merchant and consumer </a:t>
            </a:r>
          </a:p>
          <a:p>
            <a:pPr defTabSz="685800" eaLnBrk="1" hangingPunct="1">
              <a:spcBef>
                <a:spcPct val="0"/>
              </a:spcBef>
            </a:pPr>
            <a:r>
              <a:rPr lang="en-AU" sz="1200" dirty="0" smtClean="0">
                <a:solidFill>
                  <a:srgbClr val="005580"/>
                </a:solidFill>
                <a:latin typeface="Arial"/>
                <a:cs typeface="Arial Narrow"/>
              </a:rPr>
              <a:t>Rapid Adoption Virtuous Circle: Double digit On-line </a:t>
            </a:r>
            <a:r>
              <a:rPr lang="en-AU" sz="1200" dirty="0">
                <a:solidFill>
                  <a:srgbClr val="005580"/>
                </a:solidFill>
                <a:latin typeface="Arial"/>
                <a:cs typeface="Arial Narrow"/>
              </a:rPr>
              <a:t>s</a:t>
            </a:r>
            <a:r>
              <a:rPr lang="en-AU" sz="1200" dirty="0" smtClean="0">
                <a:solidFill>
                  <a:srgbClr val="005580"/>
                </a:solidFill>
                <a:latin typeface="Arial"/>
                <a:cs typeface="Arial Narrow"/>
              </a:rPr>
              <a:t>ales boost drives strong merchant take-up</a:t>
            </a:r>
          </a:p>
          <a:p>
            <a:pPr defTabSz="685800" eaLnBrk="1" hangingPunct="1">
              <a:spcBef>
                <a:spcPct val="0"/>
              </a:spcBef>
            </a:pPr>
            <a:r>
              <a:rPr lang="en-AU" sz="1200" dirty="0" smtClean="0">
                <a:solidFill>
                  <a:srgbClr val="005580"/>
                </a:solidFill>
                <a:latin typeface="Arial"/>
                <a:cs typeface="Arial Narrow"/>
              </a:rPr>
              <a:t>Increased frequency of customer use over time</a:t>
            </a:r>
          </a:p>
          <a:p>
            <a:pPr defTabSz="685800" eaLnBrk="1" hangingPunct="1">
              <a:spcBef>
                <a:spcPct val="0"/>
              </a:spcBef>
            </a:pPr>
            <a:r>
              <a:rPr lang="en-AU" sz="1200" dirty="0" smtClean="0">
                <a:solidFill>
                  <a:srgbClr val="005580"/>
                </a:solidFill>
                <a:latin typeface="Arial"/>
                <a:cs typeface="Arial Narrow"/>
              </a:rPr>
              <a:t>Bad Debt and Regulatory Concerns misplaced </a:t>
            </a:r>
          </a:p>
          <a:p>
            <a:pPr defTabSz="685800" eaLnBrk="1" hangingPunct="1">
              <a:spcBef>
                <a:spcPct val="0"/>
              </a:spcBef>
            </a:pPr>
            <a:endParaRPr lang="en-AU" sz="1000" dirty="0">
              <a:solidFill>
                <a:srgbClr val="005580"/>
              </a:solidFill>
              <a:latin typeface="Arial"/>
              <a:cs typeface="Arial Narrow"/>
            </a:endParaRPr>
          </a:p>
          <a:p>
            <a:pPr marL="0" indent="0" defTabSz="685800" eaLnBrk="1" hangingPunct="1">
              <a:spcBef>
                <a:spcPct val="0"/>
              </a:spcBef>
              <a:buNone/>
            </a:pPr>
            <a:r>
              <a:rPr lang="en-AU" sz="1200" b="1" dirty="0">
                <a:solidFill>
                  <a:srgbClr val="005580"/>
                </a:solidFill>
                <a:cs typeface="Arial Narrow"/>
              </a:rPr>
              <a:t>Growth</a:t>
            </a:r>
          </a:p>
          <a:p>
            <a:pPr defTabSz="685800" eaLnBrk="1" hangingPunct="1">
              <a:spcBef>
                <a:spcPct val="0"/>
              </a:spcBef>
            </a:pPr>
            <a:r>
              <a:rPr lang="en-AU" sz="1200" dirty="0">
                <a:solidFill>
                  <a:srgbClr val="005580"/>
                </a:solidFill>
                <a:cs typeface="Arial Narrow"/>
              </a:rPr>
              <a:t>Continued exponential growth on all </a:t>
            </a:r>
            <a:r>
              <a:rPr lang="en-AU" sz="1200" dirty="0" smtClean="0">
                <a:solidFill>
                  <a:srgbClr val="005580"/>
                </a:solidFill>
                <a:cs typeface="Arial Narrow"/>
              </a:rPr>
              <a:t>metrics</a:t>
            </a:r>
          </a:p>
          <a:p>
            <a:pPr defTabSz="685800" eaLnBrk="1" hangingPunct="1">
              <a:spcBef>
                <a:spcPct val="0"/>
              </a:spcBef>
            </a:pPr>
            <a:r>
              <a:rPr lang="en-AU" sz="1200" dirty="0" smtClean="0">
                <a:solidFill>
                  <a:srgbClr val="005580"/>
                </a:solidFill>
                <a:cs typeface="Arial Narrow"/>
              </a:rPr>
              <a:t>After only 5 years (FY21):</a:t>
            </a:r>
          </a:p>
          <a:p>
            <a:pPr lvl="1" defTabSz="685800" eaLnBrk="1" hangingPunct="1">
              <a:spcBef>
                <a:spcPct val="0"/>
              </a:spcBef>
            </a:pPr>
            <a:r>
              <a:rPr lang="en-AU" sz="1200" dirty="0" smtClean="0">
                <a:solidFill>
                  <a:srgbClr val="005580"/>
                </a:solidFill>
                <a:cs typeface="Arial Narrow"/>
              </a:rPr>
              <a:t>18m customers, $250b gross transactions</a:t>
            </a:r>
          </a:p>
          <a:p>
            <a:pPr lvl="1" defTabSz="685800" eaLnBrk="1" hangingPunct="1">
              <a:spcBef>
                <a:spcPct val="0"/>
              </a:spcBef>
            </a:pPr>
            <a:r>
              <a:rPr lang="en-AU" sz="1200" dirty="0" smtClean="0">
                <a:solidFill>
                  <a:srgbClr val="005580"/>
                </a:solidFill>
                <a:cs typeface="Arial Narrow"/>
              </a:rPr>
              <a:t>$1b Revenue, $100m NPAT</a:t>
            </a:r>
          </a:p>
          <a:p>
            <a:pPr defTabSz="685800" eaLnBrk="1" hangingPunct="1">
              <a:spcBef>
                <a:spcPct val="0"/>
              </a:spcBef>
            </a:pPr>
            <a:r>
              <a:rPr lang="en-AU" sz="1200" dirty="0" smtClean="0">
                <a:solidFill>
                  <a:srgbClr val="005580"/>
                </a:solidFill>
                <a:cs typeface="Arial Narrow"/>
              </a:rPr>
              <a:t>DCF model based on TAM, Market Share</a:t>
            </a:r>
            <a:endParaRPr lang="en-AU" sz="1200" dirty="0">
              <a:solidFill>
                <a:srgbClr val="005580"/>
              </a:solidFill>
              <a:cs typeface="Arial Narrow"/>
            </a:endParaRPr>
          </a:p>
          <a:p>
            <a:pPr defTabSz="685800" eaLnBrk="1" hangingPunct="1">
              <a:spcBef>
                <a:spcPct val="0"/>
              </a:spcBef>
            </a:pPr>
            <a:r>
              <a:rPr lang="en-AU" sz="1200" dirty="0" smtClean="0">
                <a:solidFill>
                  <a:srgbClr val="005580"/>
                </a:solidFill>
                <a:cs typeface="Arial Narrow"/>
              </a:rPr>
              <a:t>High ROE drives expansion into new geographies: NZ, USA, Canada, UK, Europe</a:t>
            </a:r>
            <a:endParaRPr lang="en-AU" sz="1200" dirty="0">
              <a:solidFill>
                <a:srgbClr val="005580"/>
              </a:solidFill>
              <a:cs typeface="Arial Narrow"/>
            </a:endParaRPr>
          </a:p>
          <a:p>
            <a:pPr defTabSz="685800" eaLnBrk="1" hangingPunct="1">
              <a:spcBef>
                <a:spcPct val="0"/>
              </a:spcBef>
            </a:pPr>
            <a:endParaRPr lang="en-AU" sz="1000" dirty="0" smtClean="0">
              <a:solidFill>
                <a:srgbClr val="005580"/>
              </a:solidFill>
              <a:latin typeface="Arial"/>
              <a:cs typeface="Arial Narrow"/>
            </a:endParaRPr>
          </a:p>
          <a:p>
            <a:pPr marL="0" indent="0" defTabSz="685800" eaLnBrk="1" hangingPunct="1">
              <a:spcBef>
                <a:spcPct val="0"/>
              </a:spcBef>
              <a:buNone/>
            </a:pPr>
            <a:r>
              <a:rPr lang="en-AU" sz="1200" b="1" dirty="0">
                <a:solidFill>
                  <a:srgbClr val="005580"/>
                </a:solidFill>
                <a:cs typeface="Arial Narrow"/>
              </a:rPr>
              <a:t>Value</a:t>
            </a:r>
          </a:p>
          <a:p>
            <a:pPr marL="257175" indent="-257175" defTabSz="685800" eaLnBrk="1" hangingPunct="1">
              <a:spcBef>
                <a:spcPct val="0"/>
              </a:spcBef>
            </a:pPr>
            <a:r>
              <a:rPr lang="en-AU" sz="1200" dirty="0">
                <a:solidFill>
                  <a:srgbClr val="005580"/>
                </a:solidFill>
                <a:cs typeface="Arial Narrow"/>
              </a:rPr>
              <a:t>P</a:t>
            </a:r>
            <a:r>
              <a:rPr lang="en-AU" sz="1200" dirty="0" smtClean="0">
                <a:solidFill>
                  <a:srgbClr val="005580"/>
                </a:solidFill>
                <a:cs typeface="Arial Narrow"/>
              </a:rPr>
              <a:t>rice target increased with each new geography.</a:t>
            </a:r>
          </a:p>
          <a:p>
            <a:pPr marL="657225" lvl="1" indent="-257175" defTabSz="685800" eaLnBrk="1" hangingPunct="1">
              <a:spcBef>
                <a:spcPct val="0"/>
              </a:spcBef>
            </a:pPr>
            <a:r>
              <a:rPr lang="en-AU" sz="1200" dirty="0" smtClean="0">
                <a:solidFill>
                  <a:srgbClr val="005580"/>
                </a:solidFill>
                <a:cs typeface="Arial Narrow"/>
              </a:rPr>
              <a:t>Adding USA: price target to $90</a:t>
            </a:r>
          </a:p>
          <a:p>
            <a:pPr marL="657225" lvl="1" indent="-257175" defTabSz="685800" eaLnBrk="1" hangingPunct="1">
              <a:spcBef>
                <a:spcPct val="0"/>
              </a:spcBef>
            </a:pPr>
            <a:r>
              <a:rPr lang="en-AU" sz="1200" dirty="0" smtClean="0">
                <a:solidFill>
                  <a:srgbClr val="005580"/>
                </a:solidFill>
                <a:cs typeface="Arial Narrow"/>
              </a:rPr>
              <a:t>Adding Europe: price target to $135</a:t>
            </a:r>
          </a:p>
          <a:p>
            <a:pPr marL="0" indent="0" defTabSz="685800" eaLnBrk="1" hangingPunct="1">
              <a:spcBef>
                <a:spcPct val="0"/>
              </a:spcBef>
              <a:buNone/>
            </a:pPr>
            <a:endParaRPr lang="en-AU" sz="1000" b="1" dirty="0" smtClean="0">
              <a:solidFill>
                <a:srgbClr val="005580"/>
              </a:solidFill>
              <a:cs typeface="Arial Narrow"/>
            </a:endParaRPr>
          </a:p>
          <a:p>
            <a:pPr marL="0" indent="0" defTabSz="685800" eaLnBrk="1" hangingPunct="1">
              <a:spcBef>
                <a:spcPct val="0"/>
              </a:spcBef>
              <a:buNone/>
            </a:pPr>
            <a:r>
              <a:rPr lang="en-AU" sz="1200" b="1" dirty="0" smtClean="0">
                <a:solidFill>
                  <a:srgbClr val="005580"/>
                </a:solidFill>
                <a:cs typeface="Arial Narrow"/>
              </a:rPr>
              <a:t>Update</a:t>
            </a:r>
            <a:endParaRPr lang="en-AU" sz="1200" b="1" dirty="0">
              <a:solidFill>
                <a:srgbClr val="005580"/>
              </a:solidFill>
              <a:cs typeface="Arial Narrow"/>
            </a:endParaRPr>
          </a:p>
          <a:p>
            <a:pPr marL="257175" indent="-257175" defTabSz="685800" eaLnBrk="1" hangingPunct="1">
              <a:spcBef>
                <a:spcPct val="0"/>
              </a:spcBef>
            </a:pPr>
            <a:r>
              <a:rPr lang="en-AU" sz="1200" dirty="0">
                <a:solidFill>
                  <a:srgbClr val="005580"/>
                </a:solidFill>
                <a:cs typeface="Arial Narrow"/>
              </a:rPr>
              <a:t>F</a:t>
            </a:r>
            <a:r>
              <a:rPr lang="en-AU" sz="1200" dirty="0" smtClean="0">
                <a:solidFill>
                  <a:srgbClr val="005580"/>
                </a:solidFill>
                <a:cs typeface="Arial Narrow"/>
              </a:rPr>
              <a:t>ully </a:t>
            </a:r>
            <a:r>
              <a:rPr lang="en-AU" sz="1200" dirty="0">
                <a:solidFill>
                  <a:srgbClr val="005580"/>
                </a:solidFill>
                <a:cs typeface="Arial Narrow"/>
              </a:rPr>
              <a:t>exited long position at approximately $</a:t>
            </a:r>
            <a:r>
              <a:rPr lang="en-AU" sz="1200" dirty="0" smtClean="0">
                <a:solidFill>
                  <a:srgbClr val="005580"/>
                </a:solidFill>
                <a:cs typeface="Arial Narrow"/>
              </a:rPr>
              <a:t>153</a:t>
            </a:r>
          </a:p>
          <a:p>
            <a:pPr marL="257175" indent="-257175" defTabSz="685800" eaLnBrk="1" hangingPunct="1">
              <a:spcBef>
                <a:spcPct val="0"/>
              </a:spcBef>
            </a:pPr>
            <a:r>
              <a:rPr lang="en-AU" sz="1200" dirty="0" smtClean="0">
                <a:solidFill>
                  <a:srgbClr val="005580"/>
                </a:solidFill>
                <a:cs typeface="Arial Narrow"/>
              </a:rPr>
              <a:t>Subsequent selling by USA partners at $134.36</a:t>
            </a:r>
          </a:p>
          <a:p>
            <a:pPr marL="257175" indent="-257175" defTabSz="685800" eaLnBrk="1" hangingPunct="1">
              <a:spcBef>
                <a:spcPct val="0"/>
              </a:spcBef>
            </a:pPr>
            <a:r>
              <a:rPr lang="en-AU" sz="1200" dirty="0" smtClean="0">
                <a:solidFill>
                  <a:srgbClr val="005580"/>
                </a:solidFill>
                <a:cs typeface="Arial Narrow"/>
              </a:rPr>
              <a:t>Increased competitive pressure on margins</a:t>
            </a:r>
          </a:p>
          <a:p>
            <a:pPr marL="657225" lvl="1" indent="-257175" defTabSz="685800" eaLnBrk="1" hangingPunct="1">
              <a:spcBef>
                <a:spcPct val="0"/>
              </a:spcBef>
              <a:buFont typeface="Arial" panose="020B0604020202020204" pitchFamily="34" charset="0"/>
              <a:buChar char="–"/>
            </a:pPr>
            <a:r>
              <a:rPr lang="en-AU" sz="1200" dirty="0">
                <a:solidFill>
                  <a:srgbClr val="005580"/>
                </a:solidFill>
                <a:cs typeface="Arial Narrow"/>
              </a:rPr>
              <a:t>PayPal “Pay in 4”  30% cheaper to merchants</a:t>
            </a:r>
          </a:p>
          <a:p>
            <a:pPr marL="657225" lvl="1" indent="-257175" defTabSz="685800" eaLnBrk="1" hangingPunct="1">
              <a:spcBef>
                <a:spcPct val="0"/>
              </a:spcBef>
              <a:buFont typeface="Arial" panose="020B0604020202020204" pitchFamily="34" charset="0"/>
              <a:buChar char="–"/>
            </a:pPr>
            <a:r>
              <a:rPr lang="en-AU" sz="1200" dirty="0" smtClean="0">
                <a:solidFill>
                  <a:srgbClr val="005580"/>
                </a:solidFill>
                <a:cs typeface="Arial Narrow"/>
              </a:rPr>
              <a:t>PayPal rapidly gaining share</a:t>
            </a:r>
            <a:endParaRPr lang="en-AU" sz="1125" dirty="0">
              <a:solidFill>
                <a:srgbClr val="435259"/>
              </a:solidFill>
              <a:latin typeface="Arial"/>
              <a:cs typeface="Arial" charset="0"/>
            </a:endParaRPr>
          </a:p>
        </p:txBody>
      </p:sp>
      <p:sp>
        <p:nvSpPr>
          <p:cNvPr id="13" name="TextBox 12"/>
          <p:cNvSpPr txBox="1"/>
          <p:nvPr/>
        </p:nvSpPr>
        <p:spPr>
          <a:xfrm>
            <a:off x="4405171" y="3604564"/>
            <a:ext cx="2268252" cy="200055"/>
          </a:xfrm>
          <a:prstGeom prst="rect">
            <a:avLst/>
          </a:prstGeom>
          <a:noFill/>
        </p:spPr>
        <p:txBody>
          <a:bodyPr wrap="square" rtlCol="0">
            <a:spAutoFit/>
          </a:bodyPr>
          <a:lstStyle/>
          <a:p>
            <a:pPr defTabSz="685800"/>
            <a:r>
              <a:rPr lang="en-AU" sz="700" b="1" dirty="0">
                <a:solidFill>
                  <a:srgbClr val="005580"/>
                </a:solidFill>
                <a:latin typeface="+mn-lt"/>
              </a:rPr>
              <a:t>Source: </a:t>
            </a:r>
            <a:r>
              <a:rPr lang="en-AU" sz="700" dirty="0" smtClean="0">
                <a:solidFill>
                  <a:srgbClr val="005580"/>
                </a:solidFill>
                <a:latin typeface="+mn-lt"/>
              </a:rPr>
              <a:t>Afterpay Limited company </a:t>
            </a:r>
            <a:r>
              <a:rPr lang="en-AU" sz="700" dirty="0">
                <a:solidFill>
                  <a:srgbClr val="005580"/>
                </a:solidFill>
                <a:latin typeface="+mn-lt"/>
              </a:rPr>
              <a:t>data</a:t>
            </a:r>
          </a:p>
        </p:txBody>
      </p:sp>
      <p:pic>
        <p:nvPicPr>
          <p:cNvPr id="2" name="Picture 1"/>
          <p:cNvPicPr>
            <a:picLocks noChangeAspect="1"/>
          </p:cNvPicPr>
          <p:nvPr/>
        </p:nvPicPr>
        <p:blipFill>
          <a:blip r:embed="rId2"/>
          <a:stretch>
            <a:fillRect/>
          </a:stretch>
        </p:blipFill>
        <p:spPr>
          <a:xfrm>
            <a:off x="7092280" y="375514"/>
            <a:ext cx="1819834" cy="637632"/>
          </a:xfrm>
          <a:prstGeom prst="rect">
            <a:avLst/>
          </a:prstGeom>
        </p:spPr>
      </p:pic>
      <p:pic>
        <p:nvPicPr>
          <p:cNvPr id="5" name="Picture 4"/>
          <p:cNvPicPr>
            <a:picLocks noChangeAspect="1"/>
          </p:cNvPicPr>
          <p:nvPr/>
        </p:nvPicPr>
        <p:blipFill>
          <a:blip r:embed="rId3"/>
          <a:stretch>
            <a:fillRect/>
          </a:stretch>
        </p:blipFill>
        <p:spPr>
          <a:xfrm>
            <a:off x="6712589" y="1111085"/>
            <a:ext cx="1963868" cy="2408425"/>
          </a:xfrm>
          <a:prstGeom prst="rect">
            <a:avLst/>
          </a:prstGeom>
        </p:spPr>
      </p:pic>
      <p:pic>
        <p:nvPicPr>
          <p:cNvPr id="7" name="Picture 6"/>
          <p:cNvPicPr>
            <a:picLocks noChangeAspect="1"/>
          </p:cNvPicPr>
          <p:nvPr/>
        </p:nvPicPr>
        <p:blipFill>
          <a:blip r:embed="rId4"/>
          <a:stretch>
            <a:fillRect/>
          </a:stretch>
        </p:blipFill>
        <p:spPr>
          <a:xfrm>
            <a:off x="4498813" y="1107467"/>
            <a:ext cx="2200175" cy="2412043"/>
          </a:xfrm>
          <a:prstGeom prst="rect">
            <a:avLst/>
          </a:prstGeom>
        </p:spPr>
      </p:pic>
      <p:pic>
        <p:nvPicPr>
          <p:cNvPr id="9" name="Picture 8"/>
          <p:cNvPicPr>
            <a:picLocks noChangeAspect="1"/>
          </p:cNvPicPr>
          <p:nvPr/>
        </p:nvPicPr>
        <p:blipFill>
          <a:blip r:embed="rId5"/>
          <a:stretch>
            <a:fillRect/>
          </a:stretch>
        </p:blipFill>
        <p:spPr>
          <a:xfrm>
            <a:off x="4529571" y="3876683"/>
            <a:ext cx="2113087" cy="2038264"/>
          </a:xfrm>
          <a:prstGeom prst="rect">
            <a:avLst/>
          </a:prstGeom>
        </p:spPr>
      </p:pic>
      <p:sp>
        <p:nvSpPr>
          <p:cNvPr id="14" name="TextBox 13"/>
          <p:cNvSpPr txBox="1"/>
          <p:nvPr/>
        </p:nvSpPr>
        <p:spPr>
          <a:xfrm>
            <a:off x="4456739" y="6026203"/>
            <a:ext cx="2268252" cy="200055"/>
          </a:xfrm>
          <a:prstGeom prst="rect">
            <a:avLst/>
          </a:prstGeom>
          <a:noFill/>
        </p:spPr>
        <p:txBody>
          <a:bodyPr wrap="square" rtlCol="0">
            <a:spAutoFit/>
          </a:bodyPr>
          <a:lstStyle/>
          <a:p>
            <a:pPr defTabSz="685800"/>
            <a:r>
              <a:rPr lang="en-AU" sz="700" b="1" dirty="0">
                <a:solidFill>
                  <a:srgbClr val="005580"/>
                </a:solidFill>
                <a:latin typeface="+mn-lt"/>
              </a:rPr>
              <a:t>Source: </a:t>
            </a:r>
            <a:r>
              <a:rPr lang="en-AU" sz="700" dirty="0" err="1" smtClean="0">
                <a:solidFill>
                  <a:srgbClr val="005580"/>
                </a:solidFill>
                <a:latin typeface="+mn-lt"/>
              </a:rPr>
              <a:t>Paypal</a:t>
            </a:r>
            <a:r>
              <a:rPr lang="en-AU" sz="700" dirty="0" smtClean="0">
                <a:solidFill>
                  <a:srgbClr val="005580"/>
                </a:solidFill>
                <a:latin typeface="+mn-lt"/>
              </a:rPr>
              <a:t> Limited company data</a:t>
            </a:r>
            <a:endParaRPr lang="en-AU" sz="700" dirty="0">
              <a:solidFill>
                <a:srgbClr val="005580"/>
              </a:solidFill>
              <a:latin typeface="+mn-lt"/>
            </a:endParaRPr>
          </a:p>
        </p:txBody>
      </p:sp>
      <p:pic>
        <p:nvPicPr>
          <p:cNvPr id="10" name="Picture 9"/>
          <p:cNvPicPr>
            <a:picLocks noChangeAspect="1"/>
          </p:cNvPicPr>
          <p:nvPr/>
        </p:nvPicPr>
        <p:blipFill>
          <a:blip r:embed="rId6"/>
          <a:stretch>
            <a:fillRect/>
          </a:stretch>
        </p:blipFill>
        <p:spPr>
          <a:xfrm>
            <a:off x="6980947" y="3899125"/>
            <a:ext cx="1341941" cy="1186059"/>
          </a:xfrm>
          <a:prstGeom prst="rect">
            <a:avLst/>
          </a:prstGeom>
        </p:spPr>
      </p:pic>
      <p:grpSp>
        <p:nvGrpSpPr>
          <p:cNvPr id="22" name="Group 21"/>
          <p:cNvGrpSpPr/>
          <p:nvPr/>
        </p:nvGrpSpPr>
        <p:grpSpPr>
          <a:xfrm>
            <a:off x="6606117" y="5383087"/>
            <a:ext cx="2091600" cy="656753"/>
            <a:chOff x="6534908" y="5258194"/>
            <a:chExt cx="2091600" cy="656753"/>
          </a:xfrm>
        </p:grpSpPr>
        <p:grpSp>
          <p:nvGrpSpPr>
            <p:cNvPr id="20" name="Group 19"/>
            <p:cNvGrpSpPr>
              <a:grpSpLocks noChangeAspect="1"/>
            </p:cNvGrpSpPr>
            <p:nvPr/>
          </p:nvGrpSpPr>
          <p:grpSpPr>
            <a:xfrm>
              <a:off x="6534908" y="5374947"/>
              <a:ext cx="1828056" cy="540000"/>
              <a:chOff x="5220072" y="4795587"/>
              <a:chExt cx="2579588" cy="762000"/>
            </a:xfrm>
          </p:grpSpPr>
          <p:pic>
            <p:nvPicPr>
              <p:cNvPr id="18" name="Picture 17"/>
              <p:cNvPicPr>
                <a:picLocks noChangeAspect="1"/>
              </p:cNvPicPr>
              <p:nvPr/>
            </p:nvPicPr>
            <p:blipFill rotWithShape="1">
              <a:blip r:embed="rId7"/>
              <a:srcRect r="20358"/>
              <a:stretch/>
            </p:blipFill>
            <p:spPr>
              <a:xfrm>
                <a:off x="5220072" y="4797152"/>
                <a:ext cx="1433721" cy="752475"/>
              </a:xfrm>
              <a:prstGeom prst="rect">
                <a:avLst/>
              </a:prstGeom>
            </p:spPr>
          </p:pic>
          <p:pic>
            <p:nvPicPr>
              <p:cNvPr id="19" name="Picture 18"/>
              <p:cNvPicPr>
                <a:picLocks noChangeAspect="1"/>
              </p:cNvPicPr>
              <p:nvPr/>
            </p:nvPicPr>
            <p:blipFill rotWithShape="1">
              <a:blip r:embed="rId8"/>
              <a:srcRect l="3485" r="44578"/>
              <a:stretch/>
            </p:blipFill>
            <p:spPr>
              <a:xfrm>
                <a:off x="6656909" y="4795587"/>
                <a:ext cx="1142751" cy="762000"/>
              </a:xfrm>
              <a:prstGeom prst="rect">
                <a:avLst/>
              </a:prstGeom>
            </p:spPr>
          </p:pic>
        </p:grpSp>
        <p:pic>
          <p:nvPicPr>
            <p:cNvPr id="21" name="Picture 20"/>
            <p:cNvPicPr>
              <a:picLocks noChangeAspect="1"/>
            </p:cNvPicPr>
            <p:nvPr/>
          </p:nvPicPr>
          <p:blipFill>
            <a:blip r:embed="rId9"/>
            <a:stretch>
              <a:fillRect/>
            </a:stretch>
          </p:blipFill>
          <p:spPr>
            <a:xfrm>
              <a:off x="6534908" y="5258194"/>
              <a:ext cx="2091600" cy="126000"/>
            </a:xfrm>
            <a:prstGeom prst="rect">
              <a:avLst/>
            </a:prstGeom>
          </p:spPr>
        </p:pic>
      </p:grpSp>
      <p:sp>
        <p:nvSpPr>
          <p:cNvPr id="23" name="Title 5"/>
          <p:cNvSpPr>
            <a:spLocks noGrp="1"/>
          </p:cNvSpPr>
          <p:nvPr>
            <p:ph type="title"/>
          </p:nvPr>
        </p:nvSpPr>
        <p:spPr>
          <a:xfrm>
            <a:off x="377865" y="176313"/>
            <a:ext cx="8229600" cy="720080"/>
          </a:xfrm>
        </p:spPr>
        <p:txBody>
          <a:bodyPr/>
          <a:lstStyle/>
          <a:p>
            <a:r>
              <a:rPr lang="en-AU" sz="2600" dirty="0" smtClean="0"/>
              <a:t>Afterpay: </a:t>
            </a:r>
            <a:r>
              <a:rPr lang="en-AU" sz="2600" dirty="0"/>
              <a:t>Product Roll Out &amp; </a:t>
            </a:r>
            <a:r>
              <a:rPr lang="en-AU" dirty="0"/>
              <a:t>User </a:t>
            </a:r>
            <a:r>
              <a:rPr lang="en-AU" sz="2600" dirty="0"/>
              <a:t>Ramp </a:t>
            </a:r>
            <a:r>
              <a:rPr lang="en-AU" sz="2600" dirty="0" smtClean="0"/>
              <a:t>Up</a:t>
            </a:r>
            <a:br>
              <a:rPr lang="en-AU" sz="2600" dirty="0" smtClean="0"/>
            </a:br>
            <a:r>
              <a:rPr lang="en-AU" sz="2600" dirty="0" smtClean="0"/>
              <a:t>Market underestimated </a:t>
            </a:r>
            <a:r>
              <a:rPr lang="en-AU" sz="2600" dirty="0"/>
              <a:t>step changes in earnings</a:t>
            </a:r>
          </a:p>
        </p:txBody>
      </p:sp>
    </p:spTree>
    <p:extLst>
      <p:ext uri="{BB962C8B-B14F-4D97-AF65-F5344CB8AC3E}">
        <p14:creationId xmlns:p14="http://schemas.microsoft.com/office/powerpoint/2010/main" val="21072850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685800"/>
            <a:fld id="{0F03ED66-9AFE-1E47-B9D8-15F75672B1B1}" type="slidenum">
              <a:rPr lang="en-US"/>
              <a:pPr defTabSz="685800"/>
              <a:t>22</a:t>
            </a:fld>
            <a:endParaRPr lang="en-US" dirty="0"/>
          </a:p>
        </p:txBody>
      </p:sp>
      <p:sp>
        <p:nvSpPr>
          <p:cNvPr id="6" name="Title 5"/>
          <p:cNvSpPr>
            <a:spLocks noGrp="1"/>
          </p:cNvSpPr>
          <p:nvPr>
            <p:ph type="title"/>
          </p:nvPr>
        </p:nvSpPr>
        <p:spPr>
          <a:xfrm>
            <a:off x="446856" y="317386"/>
            <a:ext cx="8229600" cy="720080"/>
          </a:xfrm>
        </p:spPr>
        <p:txBody>
          <a:bodyPr/>
          <a:lstStyle/>
          <a:p>
            <a:r>
              <a:rPr lang="en-AU" sz="2600" dirty="0" smtClean="0"/>
              <a:t>Afterpay Limited – Investment History </a:t>
            </a:r>
            <a:endParaRPr lang="en-AU" sz="2600" dirty="0"/>
          </a:p>
        </p:txBody>
      </p:sp>
      <p:sp>
        <p:nvSpPr>
          <p:cNvPr id="11" name="TextBox 10"/>
          <p:cNvSpPr txBox="1"/>
          <p:nvPr/>
        </p:nvSpPr>
        <p:spPr>
          <a:xfrm>
            <a:off x="446856" y="6079237"/>
            <a:ext cx="5061248" cy="230832"/>
          </a:xfrm>
          <a:prstGeom prst="rect">
            <a:avLst/>
          </a:prstGeom>
          <a:noFill/>
        </p:spPr>
        <p:txBody>
          <a:bodyPr wrap="square" rtlCol="0">
            <a:spAutoFit/>
          </a:bodyPr>
          <a:lstStyle/>
          <a:p>
            <a:pPr defTabSz="685800"/>
            <a:r>
              <a:rPr lang="en-AU" sz="900" b="1" dirty="0">
                <a:solidFill>
                  <a:srgbClr val="005580"/>
                </a:solidFill>
                <a:latin typeface="+mn-lt"/>
              </a:rPr>
              <a:t>Source: </a:t>
            </a:r>
            <a:r>
              <a:rPr lang="en-AU" sz="900" dirty="0">
                <a:solidFill>
                  <a:srgbClr val="005580"/>
                </a:solidFill>
                <a:latin typeface="+mn-lt"/>
              </a:rPr>
              <a:t>FactSet </a:t>
            </a:r>
            <a:r>
              <a:rPr lang="en-AU" sz="900" dirty="0" smtClean="0">
                <a:solidFill>
                  <a:srgbClr val="005580"/>
                </a:solidFill>
                <a:latin typeface="+mn-lt"/>
              </a:rPr>
              <a:t>(weekly </a:t>
            </a:r>
            <a:r>
              <a:rPr lang="en-AU" sz="900" dirty="0">
                <a:solidFill>
                  <a:srgbClr val="005580"/>
                </a:solidFill>
                <a:latin typeface="+mn-lt"/>
              </a:rPr>
              <a:t>share price </a:t>
            </a:r>
            <a:r>
              <a:rPr lang="en-AU" sz="900" dirty="0" smtClean="0">
                <a:solidFill>
                  <a:srgbClr val="005580"/>
                </a:solidFill>
                <a:latin typeface="+mn-lt"/>
              </a:rPr>
              <a:t>data), Monash Investors</a:t>
            </a:r>
            <a:endParaRPr lang="en-AU" sz="900" dirty="0">
              <a:solidFill>
                <a:srgbClr val="005580"/>
              </a:solidFill>
              <a:latin typeface="+mn-lt"/>
            </a:endParaRPr>
          </a:p>
        </p:txBody>
      </p:sp>
      <p:pic>
        <p:nvPicPr>
          <p:cNvPr id="2" name="Picture 1"/>
          <p:cNvPicPr>
            <a:picLocks noChangeAspect="1"/>
          </p:cNvPicPr>
          <p:nvPr/>
        </p:nvPicPr>
        <p:blipFill>
          <a:blip r:embed="rId2"/>
          <a:stretch>
            <a:fillRect/>
          </a:stretch>
        </p:blipFill>
        <p:spPr>
          <a:xfrm>
            <a:off x="6634716" y="304806"/>
            <a:ext cx="2053497" cy="719502"/>
          </a:xfrm>
          <a:prstGeom prst="rect">
            <a:avLst/>
          </a:prstGeom>
        </p:spPr>
      </p:pic>
      <p:graphicFrame>
        <p:nvGraphicFramePr>
          <p:cNvPr id="8" name="Chart 7"/>
          <p:cNvGraphicFramePr>
            <a:graphicFrameLocks/>
          </p:cNvGraphicFramePr>
          <p:nvPr>
            <p:extLst/>
          </p:nvPr>
        </p:nvGraphicFramePr>
        <p:xfrm>
          <a:off x="323528" y="1102023"/>
          <a:ext cx="8364685" cy="4976450"/>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Straight Arrow Connector 8"/>
          <p:cNvCxnSpPr/>
          <p:nvPr/>
        </p:nvCxnSpPr>
        <p:spPr>
          <a:xfrm>
            <a:off x="1376356" y="4005064"/>
            <a:ext cx="428473" cy="1157689"/>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10" name="TextBox 27"/>
          <p:cNvSpPr txBox="1"/>
          <p:nvPr/>
        </p:nvSpPr>
        <p:spPr>
          <a:xfrm>
            <a:off x="760325" y="3716957"/>
            <a:ext cx="1232061"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1F497D"/>
                </a:solidFill>
                <a:effectLst/>
                <a:uLnTx/>
                <a:uFillTx/>
                <a:latin typeface="Calibri" panose="020F0502020204030204"/>
                <a:ea typeface="+mn-ea"/>
                <a:cs typeface="+mn-cs"/>
              </a:rPr>
              <a:t>First established position at ~$5</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cxnSp>
        <p:nvCxnSpPr>
          <p:cNvPr id="20" name="Straight Arrow Connector 19"/>
          <p:cNvCxnSpPr/>
          <p:nvPr/>
        </p:nvCxnSpPr>
        <p:spPr>
          <a:xfrm>
            <a:off x="2196671" y="4533661"/>
            <a:ext cx="143081" cy="629092"/>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sp>
        <p:nvSpPr>
          <p:cNvPr id="21" name="TextBox 27"/>
          <p:cNvSpPr txBox="1"/>
          <p:nvPr/>
        </p:nvSpPr>
        <p:spPr>
          <a:xfrm>
            <a:off x="1539259" y="4224217"/>
            <a:ext cx="1224136"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Taking profits,</a:t>
            </a:r>
            <a:r>
              <a:rPr kumimoji="0" lang="en-GB" sz="800" b="1" i="0" u="none" strike="noStrike" kern="0" cap="none" spc="0" normalizeH="0" noProof="0" dirty="0" smtClean="0">
                <a:ln>
                  <a:noFill/>
                </a:ln>
                <a:solidFill>
                  <a:srgbClr val="C00000"/>
                </a:solidFill>
                <a:effectLst/>
                <a:uLnTx/>
                <a:uFillTx/>
                <a:latin typeface="Calibri" panose="020F0502020204030204"/>
                <a:ea typeface="+mn-ea"/>
                <a:cs typeface="+mn-cs"/>
              </a:rPr>
              <a:t> managing portfolio weight</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25" name="Straight Arrow Connector 24"/>
          <p:cNvCxnSpPr/>
          <p:nvPr/>
        </p:nvCxnSpPr>
        <p:spPr>
          <a:xfrm flipH="1">
            <a:off x="2164871" y="4533661"/>
            <a:ext cx="31800" cy="629092"/>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sp>
        <p:nvSpPr>
          <p:cNvPr id="30" name="TextBox 27"/>
          <p:cNvSpPr txBox="1"/>
          <p:nvPr/>
        </p:nvSpPr>
        <p:spPr>
          <a:xfrm>
            <a:off x="2294049" y="3765283"/>
            <a:ext cx="1111522"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Regulatory </a:t>
            </a:r>
            <a:r>
              <a:rPr lang="en-GB" sz="800" b="1" kern="0" dirty="0" smtClean="0">
                <a:solidFill>
                  <a:srgbClr val="C00000"/>
                </a:solidFill>
                <a:latin typeface="Calibri" panose="020F0502020204030204"/>
              </a:rPr>
              <a:t>concern </a:t>
            </a: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Sold out entirely</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31" name="Straight Arrow Connector 30"/>
          <p:cNvCxnSpPr/>
          <p:nvPr/>
        </p:nvCxnSpPr>
        <p:spPr>
          <a:xfrm flipH="1">
            <a:off x="2569794" y="4066314"/>
            <a:ext cx="214198" cy="1167583"/>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cxnSp>
        <p:nvCxnSpPr>
          <p:cNvPr id="37" name="Straight Arrow Connector 36"/>
          <p:cNvCxnSpPr/>
          <p:nvPr/>
        </p:nvCxnSpPr>
        <p:spPr>
          <a:xfrm flipH="1">
            <a:off x="2800074" y="4771949"/>
            <a:ext cx="233118" cy="398039"/>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38" name="TextBox 27"/>
          <p:cNvSpPr txBox="1"/>
          <p:nvPr/>
        </p:nvSpPr>
        <p:spPr>
          <a:xfrm>
            <a:off x="2705675" y="4374119"/>
            <a:ext cx="1064804" cy="332270"/>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1F497D"/>
                </a:solidFill>
                <a:effectLst/>
                <a:uLnTx/>
                <a:uFillTx/>
                <a:latin typeface="Calibri" panose="020F0502020204030204"/>
                <a:ea typeface="+mn-ea"/>
                <a:cs typeface="+mn-cs"/>
              </a:rPr>
              <a:t>Regulatory All Clear Re-established position</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sp>
        <p:nvSpPr>
          <p:cNvPr id="45" name="TextBox 27"/>
          <p:cNvSpPr txBox="1"/>
          <p:nvPr/>
        </p:nvSpPr>
        <p:spPr>
          <a:xfrm>
            <a:off x="3301780" y="3982615"/>
            <a:ext cx="1224136"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Taking profits,</a:t>
            </a:r>
            <a:r>
              <a:rPr kumimoji="0" lang="en-GB" sz="800" b="1" i="0" u="none" strike="noStrike" kern="0" cap="none" spc="0" normalizeH="0" noProof="0" dirty="0" smtClean="0">
                <a:ln>
                  <a:noFill/>
                </a:ln>
                <a:solidFill>
                  <a:srgbClr val="C00000"/>
                </a:solidFill>
                <a:effectLst/>
                <a:uLnTx/>
                <a:uFillTx/>
                <a:latin typeface="Calibri" panose="020F0502020204030204"/>
                <a:ea typeface="+mn-ea"/>
                <a:cs typeface="+mn-cs"/>
              </a:rPr>
              <a:t> managing portfolio weight</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46" name="Straight Arrow Connector 45"/>
          <p:cNvCxnSpPr/>
          <p:nvPr/>
        </p:nvCxnSpPr>
        <p:spPr>
          <a:xfrm>
            <a:off x="3899200" y="4275483"/>
            <a:ext cx="576439" cy="512935"/>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cxnSp>
        <p:nvCxnSpPr>
          <p:cNvPr id="48" name="Straight Arrow Connector 47"/>
          <p:cNvCxnSpPr/>
          <p:nvPr/>
        </p:nvCxnSpPr>
        <p:spPr>
          <a:xfrm flipH="1">
            <a:off x="3423341" y="4275483"/>
            <a:ext cx="475859" cy="681601"/>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cxnSp>
        <p:nvCxnSpPr>
          <p:cNvPr id="60" name="Straight Arrow Connector 59"/>
          <p:cNvCxnSpPr/>
          <p:nvPr/>
        </p:nvCxnSpPr>
        <p:spPr>
          <a:xfrm>
            <a:off x="4102557" y="3320169"/>
            <a:ext cx="713072" cy="1462826"/>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61" name="TextBox 27"/>
          <p:cNvSpPr txBox="1"/>
          <p:nvPr/>
        </p:nvSpPr>
        <p:spPr>
          <a:xfrm>
            <a:off x="2819613" y="2854145"/>
            <a:ext cx="2197724" cy="41770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1F497D"/>
                </a:solidFill>
                <a:effectLst/>
                <a:uLnTx/>
                <a:uFillTx/>
                <a:latin typeface="Calibri" panose="020F0502020204030204"/>
                <a:ea typeface="+mn-ea"/>
                <a:cs typeface="+mn-cs"/>
              </a:rPr>
              <a:t>Increased position weight based on our upgraded in-house target</a:t>
            </a:r>
            <a:r>
              <a:rPr kumimoji="0" lang="en-GB" sz="800" b="1" i="0" u="none" strike="noStrike" kern="0" cap="none" spc="0" normalizeH="0" noProof="0" dirty="0" smtClean="0">
                <a:ln>
                  <a:noFill/>
                </a:ln>
                <a:solidFill>
                  <a:srgbClr val="1F497D"/>
                </a:solidFill>
                <a:effectLst/>
                <a:uLnTx/>
                <a:uFillTx/>
                <a:latin typeface="Calibri" panose="020F0502020204030204"/>
                <a:ea typeface="+mn-ea"/>
                <a:cs typeface="+mn-cs"/>
              </a:rPr>
              <a:t> price and Afterpay’s progress in North America</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sp>
        <p:nvSpPr>
          <p:cNvPr id="82" name="TextBox 27"/>
          <p:cNvSpPr txBox="1"/>
          <p:nvPr/>
        </p:nvSpPr>
        <p:spPr>
          <a:xfrm>
            <a:off x="4499992" y="3725317"/>
            <a:ext cx="1224136"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Taking profits,</a:t>
            </a:r>
            <a:r>
              <a:rPr kumimoji="0" lang="en-GB" sz="800" b="1" i="0" u="none" strike="noStrike" kern="0" cap="none" spc="0" normalizeH="0" noProof="0" dirty="0" smtClean="0">
                <a:ln>
                  <a:noFill/>
                </a:ln>
                <a:solidFill>
                  <a:srgbClr val="C00000"/>
                </a:solidFill>
                <a:effectLst/>
                <a:uLnTx/>
                <a:uFillTx/>
                <a:latin typeface="Calibri" panose="020F0502020204030204"/>
                <a:ea typeface="+mn-ea"/>
                <a:cs typeface="+mn-cs"/>
              </a:rPr>
              <a:t> managing portfolio weight</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83" name="Straight Arrow Connector 82"/>
          <p:cNvCxnSpPr/>
          <p:nvPr/>
        </p:nvCxnSpPr>
        <p:spPr>
          <a:xfrm>
            <a:off x="5124538" y="4050938"/>
            <a:ext cx="268881" cy="406184"/>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cxnSp>
        <p:nvCxnSpPr>
          <p:cNvPr id="89" name="Straight Arrow Connector 88"/>
          <p:cNvCxnSpPr/>
          <p:nvPr/>
        </p:nvCxnSpPr>
        <p:spPr>
          <a:xfrm flipH="1">
            <a:off x="5737421" y="3429000"/>
            <a:ext cx="89337" cy="1187283"/>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90" name="TextBox 27"/>
          <p:cNvSpPr txBox="1"/>
          <p:nvPr/>
        </p:nvSpPr>
        <p:spPr>
          <a:xfrm>
            <a:off x="5036449" y="2946299"/>
            <a:ext cx="1580619" cy="41770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AU" sz="800" b="1" kern="0" noProof="0" dirty="0" smtClean="0">
                <a:solidFill>
                  <a:srgbClr val="1F497D"/>
                </a:solidFill>
                <a:latin typeface="Calibri" panose="020F0502020204030204"/>
              </a:rPr>
              <a:t>Topped up position in price weakness based on our insight into lack of regulatory risk</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sp>
        <p:nvSpPr>
          <p:cNvPr id="104" name="TextBox 27"/>
          <p:cNvSpPr txBox="1"/>
          <p:nvPr/>
        </p:nvSpPr>
        <p:spPr>
          <a:xfrm>
            <a:off x="5732124" y="3716957"/>
            <a:ext cx="1344982"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Halved position as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COVID-19 news worsened</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105" name="Straight Arrow Connector 104"/>
          <p:cNvCxnSpPr/>
          <p:nvPr/>
        </p:nvCxnSpPr>
        <p:spPr>
          <a:xfrm flipH="1">
            <a:off x="6345190" y="4050938"/>
            <a:ext cx="14176" cy="313468"/>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cxnSp>
        <p:nvCxnSpPr>
          <p:cNvPr id="107" name="Straight Arrow Connector 106"/>
          <p:cNvCxnSpPr/>
          <p:nvPr/>
        </p:nvCxnSpPr>
        <p:spPr>
          <a:xfrm flipH="1">
            <a:off x="6732241" y="4848207"/>
            <a:ext cx="432048" cy="64615"/>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108" name="TextBox 27"/>
          <p:cNvSpPr txBox="1"/>
          <p:nvPr/>
        </p:nvSpPr>
        <p:spPr>
          <a:xfrm>
            <a:off x="7020580" y="4616283"/>
            <a:ext cx="1460544" cy="41770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AU" sz="800" b="1" kern="0" dirty="0" smtClean="0">
                <a:solidFill>
                  <a:srgbClr val="1F497D"/>
                </a:solidFill>
                <a:latin typeface="Calibri" panose="020F0502020204030204"/>
              </a:rPr>
              <a:t>Rebuilt position as intrinsic value re-emerged from COVID-19 sell off</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cxnSp>
        <p:nvCxnSpPr>
          <p:cNvPr id="117" name="Straight Arrow Connector 116"/>
          <p:cNvCxnSpPr/>
          <p:nvPr/>
        </p:nvCxnSpPr>
        <p:spPr>
          <a:xfrm flipH="1" flipV="1">
            <a:off x="6804249" y="4718547"/>
            <a:ext cx="360040" cy="128896"/>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140" name="TextBox 27"/>
          <p:cNvSpPr txBox="1"/>
          <p:nvPr/>
        </p:nvSpPr>
        <p:spPr>
          <a:xfrm>
            <a:off x="6004649" y="2586261"/>
            <a:ext cx="1455183"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Taking profits,</a:t>
            </a:r>
            <a:r>
              <a:rPr kumimoji="0" lang="en-GB" sz="800" b="1" i="0" u="none" strike="noStrike" kern="0" cap="none" spc="0" normalizeH="0" noProof="0" dirty="0" smtClean="0">
                <a:ln>
                  <a:noFill/>
                </a:ln>
                <a:solidFill>
                  <a:srgbClr val="C00000"/>
                </a:solidFill>
                <a:effectLst/>
                <a:uLnTx/>
                <a:uFillTx/>
                <a:latin typeface="Calibri" panose="020F0502020204030204"/>
                <a:ea typeface="+mn-ea"/>
                <a:cs typeface="+mn-cs"/>
              </a:rPr>
              <a:t> managing portfolio weight</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142" name="Straight Arrow Connector 141"/>
          <p:cNvCxnSpPr/>
          <p:nvPr/>
        </p:nvCxnSpPr>
        <p:spPr>
          <a:xfrm>
            <a:off x="7077106" y="2892836"/>
            <a:ext cx="270656" cy="157700"/>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sp>
        <p:nvSpPr>
          <p:cNvPr id="162" name="TextBox 27"/>
          <p:cNvSpPr txBox="1"/>
          <p:nvPr/>
        </p:nvSpPr>
        <p:spPr>
          <a:xfrm>
            <a:off x="6972168" y="4057884"/>
            <a:ext cx="1830536" cy="50824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AU" sz="800" b="1" kern="0" dirty="0" smtClean="0">
                <a:solidFill>
                  <a:srgbClr val="1F497D"/>
                </a:solidFill>
                <a:latin typeface="Calibri" panose="020F0502020204030204"/>
              </a:rPr>
              <a:t>Increased position after updated Monash Investors research and upgraded target price</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cxnSp>
        <p:nvCxnSpPr>
          <p:cNvPr id="163" name="Straight Arrow Connector 162"/>
          <p:cNvCxnSpPr>
            <a:stCxn id="162" idx="0"/>
          </p:cNvCxnSpPr>
          <p:nvPr/>
        </p:nvCxnSpPr>
        <p:spPr>
          <a:xfrm flipH="1" flipV="1">
            <a:off x="7618037" y="3533197"/>
            <a:ext cx="269399" cy="524687"/>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175" name="TextBox 27"/>
          <p:cNvSpPr txBox="1"/>
          <p:nvPr/>
        </p:nvSpPr>
        <p:spPr>
          <a:xfrm>
            <a:off x="7644762" y="3328128"/>
            <a:ext cx="1437864" cy="61543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AU" sz="800" b="1" kern="0" noProof="0" dirty="0" smtClean="0">
                <a:solidFill>
                  <a:srgbClr val="1F497D"/>
                </a:solidFill>
                <a:latin typeface="Calibri" panose="020F0502020204030204"/>
              </a:rPr>
              <a:t>Increased position on company news and anticipation of COVID-19 </a:t>
            </a:r>
            <a:r>
              <a:rPr lang="en-AU" sz="800" b="1" kern="0" noProof="0" dirty="0" err="1" smtClean="0">
                <a:solidFill>
                  <a:srgbClr val="1F497D"/>
                </a:solidFill>
                <a:latin typeface="Calibri" panose="020F0502020204030204"/>
              </a:rPr>
              <a:t>eCommerce</a:t>
            </a:r>
            <a:r>
              <a:rPr lang="en-AU" sz="800" b="1" kern="0" noProof="0" dirty="0" smtClean="0">
                <a:solidFill>
                  <a:srgbClr val="1F497D"/>
                </a:solidFill>
                <a:latin typeface="Calibri" panose="020F0502020204030204"/>
              </a:rPr>
              <a:t> sales boost</a:t>
            </a:r>
            <a:endParaRPr kumimoji="0" lang="en-GB" sz="800" b="1" i="0" u="none" strike="noStrike" kern="0" cap="none" spc="0" normalizeH="0" baseline="0" noProof="0" dirty="0">
              <a:ln>
                <a:noFill/>
              </a:ln>
              <a:solidFill>
                <a:srgbClr val="1F497D"/>
              </a:solidFill>
              <a:effectLst/>
              <a:uLnTx/>
              <a:uFillTx/>
              <a:latin typeface="Calibri" panose="020F0502020204030204"/>
              <a:ea typeface="+mn-ea"/>
              <a:cs typeface="+mn-cs"/>
            </a:endParaRPr>
          </a:p>
        </p:txBody>
      </p:sp>
      <p:cxnSp>
        <p:nvCxnSpPr>
          <p:cNvPr id="176" name="Straight Arrow Connector 175"/>
          <p:cNvCxnSpPr/>
          <p:nvPr/>
        </p:nvCxnSpPr>
        <p:spPr>
          <a:xfrm flipH="1" flipV="1">
            <a:off x="8028384" y="3046086"/>
            <a:ext cx="317190" cy="313466"/>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180" name="TextBox 27"/>
          <p:cNvSpPr txBox="1"/>
          <p:nvPr/>
        </p:nvSpPr>
        <p:spPr>
          <a:xfrm>
            <a:off x="5381873" y="1690729"/>
            <a:ext cx="2368979"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Commenced selling out of position as share price approaches Monash Investors’ target price</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181" name="Straight Arrow Connector 180"/>
          <p:cNvCxnSpPr/>
          <p:nvPr/>
        </p:nvCxnSpPr>
        <p:spPr>
          <a:xfrm>
            <a:off x="7618037" y="1856551"/>
            <a:ext cx="493279" cy="50158"/>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sp>
        <p:nvSpPr>
          <p:cNvPr id="184" name="TextBox 27"/>
          <p:cNvSpPr txBox="1"/>
          <p:nvPr/>
        </p:nvSpPr>
        <p:spPr>
          <a:xfrm>
            <a:off x="5659405" y="1324630"/>
            <a:ext cx="2368979" cy="23290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srgbClr val="C00000"/>
                </a:solidFill>
                <a:effectLst/>
                <a:uLnTx/>
                <a:uFillTx/>
                <a:latin typeface="Calibri" panose="020F0502020204030204"/>
                <a:ea typeface="+mn-ea"/>
                <a:cs typeface="+mn-cs"/>
              </a:rPr>
              <a:t>Completely sold out of position at ~$153</a:t>
            </a:r>
            <a:endParaRPr kumimoji="0" lang="en-GB" sz="800" b="1" i="0" u="none" strike="noStrike" kern="0" cap="none" spc="0" normalizeH="0" baseline="0" noProof="0" dirty="0">
              <a:ln>
                <a:noFill/>
              </a:ln>
              <a:solidFill>
                <a:srgbClr val="C00000"/>
              </a:solidFill>
              <a:effectLst/>
              <a:uLnTx/>
              <a:uFillTx/>
              <a:latin typeface="Calibri" panose="020F0502020204030204"/>
              <a:ea typeface="+mn-ea"/>
              <a:cs typeface="+mn-cs"/>
            </a:endParaRPr>
          </a:p>
        </p:txBody>
      </p:sp>
      <p:cxnSp>
        <p:nvCxnSpPr>
          <p:cNvPr id="185" name="Straight Arrow Connector 184"/>
          <p:cNvCxnSpPr/>
          <p:nvPr/>
        </p:nvCxnSpPr>
        <p:spPr>
          <a:xfrm>
            <a:off x="7750852" y="1433941"/>
            <a:ext cx="493556" cy="25192"/>
          </a:xfrm>
          <a:prstGeom prst="straightConnector1">
            <a:avLst/>
          </a:prstGeom>
          <a:noFill/>
          <a:ln w="25400" cap="flat" cmpd="sng" algn="ctr">
            <a:solidFill>
              <a:srgbClr val="C00000"/>
            </a:solidFill>
            <a:prstDash val="solid"/>
            <a:tailEnd type="triangle"/>
          </a:ln>
          <a:effectLst>
            <a:outerShdw blurRad="40000" dist="20000" dir="5400000" rotWithShape="0">
              <a:srgbClr val="000000">
                <a:alpha val="38000"/>
              </a:srgbClr>
            </a:outerShdw>
          </a:effectLst>
        </p:spPr>
      </p:cxnSp>
      <p:sp>
        <p:nvSpPr>
          <p:cNvPr id="3" name="TextBox 2"/>
          <p:cNvSpPr txBox="1"/>
          <p:nvPr/>
        </p:nvSpPr>
        <p:spPr>
          <a:xfrm>
            <a:off x="1085044" y="1249240"/>
            <a:ext cx="4173934" cy="1169551"/>
          </a:xfrm>
          <a:prstGeom prst="rect">
            <a:avLst/>
          </a:prstGeom>
          <a:noFill/>
        </p:spPr>
        <p:txBody>
          <a:bodyPr wrap="square" rtlCol="0">
            <a:spAutoFit/>
          </a:bodyPr>
          <a:lstStyle/>
          <a:p>
            <a:r>
              <a:rPr lang="en-US" sz="1400" b="1" kern="0" dirty="0" smtClean="0">
                <a:solidFill>
                  <a:srgbClr val="1F497D"/>
                </a:solidFill>
                <a:latin typeface="Calibri" panose="020F0502020204030204"/>
                <a:cs typeface="+mn-cs"/>
              </a:rPr>
              <a:t>Position size actively managed based on Price Targets</a:t>
            </a:r>
          </a:p>
          <a:p>
            <a:r>
              <a:rPr lang="en-US" sz="1400" b="1" kern="0" dirty="0" smtClean="0">
                <a:solidFill>
                  <a:srgbClr val="1F497D"/>
                </a:solidFill>
                <a:latin typeface="Calibri" panose="020F0502020204030204"/>
                <a:cs typeface="+mn-cs"/>
              </a:rPr>
              <a:t>Price Targets increased as new regions added</a:t>
            </a:r>
          </a:p>
          <a:p>
            <a:pPr marL="285750" indent="-285750">
              <a:buFont typeface="Arial" panose="020B0604020202020204" pitchFamily="34" charset="0"/>
              <a:buChar char="•"/>
            </a:pPr>
            <a:r>
              <a:rPr lang="en-US" sz="1400" b="1" kern="0" dirty="0" smtClean="0">
                <a:solidFill>
                  <a:srgbClr val="1F497D"/>
                </a:solidFill>
                <a:latin typeface="Calibri" panose="020F0502020204030204"/>
                <a:cs typeface="+mn-cs"/>
              </a:rPr>
              <a:t>Portfolio </a:t>
            </a:r>
            <a:r>
              <a:rPr lang="en-US" sz="1400" b="1" kern="0" dirty="0">
                <a:solidFill>
                  <a:srgbClr val="1F497D"/>
                </a:solidFill>
                <a:latin typeface="Calibri" panose="020F0502020204030204"/>
                <a:cs typeface="+mn-cs"/>
              </a:rPr>
              <a:t>weight </a:t>
            </a:r>
            <a:r>
              <a:rPr lang="en-US" sz="1400" b="1" kern="0" dirty="0" smtClean="0">
                <a:solidFill>
                  <a:srgbClr val="1F497D"/>
                </a:solidFill>
                <a:latin typeface="Calibri" panose="020F0502020204030204"/>
                <a:cs typeface="+mn-cs"/>
              </a:rPr>
              <a:t>generally 5-7%</a:t>
            </a:r>
          </a:p>
          <a:p>
            <a:pPr marL="285750" indent="-285750">
              <a:buFont typeface="Arial" panose="020B0604020202020204" pitchFamily="34" charset="0"/>
              <a:buChar char="•"/>
            </a:pPr>
            <a:r>
              <a:rPr lang="en-US" sz="1400" b="1" kern="0" dirty="0" smtClean="0">
                <a:solidFill>
                  <a:srgbClr val="1F497D"/>
                </a:solidFill>
                <a:latin typeface="Calibri" panose="020F0502020204030204"/>
                <a:cs typeface="+mn-cs"/>
              </a:rPr>
              <a:t>It was halved to 3% twice</a:t>
            </a:r>
          </a:p>
          <a:p>
            <a:pPr marL="285750" indent="-285750">
              <a:buFont typeface="Arial" panose="020B0604020202020204" pitchFamily="34" charset="0"/>
              <a:buChar char="•"/>
            </a:pPr>
            <a:r>
              <a:rPr lang="en-US" sz="1400" b="1" kern="0" dirty="0" smtClean="0">
                <a:solidFill>
                  <a:srgbClr val="1F497D"/>
                </a:solidFill>
                <a:latin typeface="Calibri" panose="020F0502020204030204"/>
                <a:cs typeface="+mn-cs"/>
              </a:rPr>
              <a:t>We have exited twice</a:t>
            </a:r>
            <a:endParaRPr lang="en-US" sz="1400" b="1" kern="0" dirty="0">
              <a:solidFill>
                <a:srgbClr val="1F497D"/>
              </a:solidFill>
              <a:latin typeface="Calibri" panose="020F0502020204030204"/>
              <a:cs typeface="+mn-cs"/>
            </a:endParaRPr>
          </a:p>
        </p:txBody>
      </p:sp>
    </p:spTree>
    <p:extLst>
      <p:ext uri="{BB962C8B-B14F-4D97-AF65-F5344CB8AC3E}">
        <p14:creationId xmlns:p14="http://schemas.microsoft.com/office/powerpoint/2010/main" val="35604677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458" y="39434"/>
            <a:ext cx="8325998" cy="1143000"/>
          </a:xfrm>
        </p:spPr>
        <p:txBody>
          <a:bodyPr/>
          <a:lstStyle/>
          <a:p>
            <a:pPr algn="l"/>
            <a:r>
              <a:rPr lang="en-US" dirty="0" smtClean="0"/>
              <a:t>Cash weight is a bottom up outcome</a:t>
            </a:r>
            <a:r>
              <a:rPr lang="en-US" dirty="0"/>
              <a:t/>
            </a:r>
            <a:br>
              <a:rPr lang="en-US" dirty="0"/>
            </a:br>
            <a:r>
              <a:rPr lang="en-US" dirty="0" smtClean="0"/>
              <a:t>– </a:t>
            </a:r>
            <a:r>
              <a:rPr lang="en-US" dirty="0"/>
              <a:t>How our </a:t>
            </a:r>
            <a:r>
              <a:rPr lang="en-US" dirty="0" smtClean="0"/>
              <a:t>exposure changed </a:t>
            </a:r>
            <a:r>
              <a:rPr lang="en-US" dirty="0"/>
              <a:t>1HCY20</a:t>
            </a:r>
            <a:endParaRPr lang="en-US" b="1" dirty="0">
              <a:solidFill>
                <a:srgbClr val="005580"/>
              </a:solidFill>
              <a:latin typeface="Arial Narrow"/>
              <a:cs typeface="Arial Narrow"/>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23</a:t>
            </a:fld>
            <a:endParaRPr lang="en-US" dirty="0"/>
          </a:p>
        </p:txBody>
      </p:sp>
      <p:grpSp>
        <p:nvGrpSpPr>
          <p:cNvPr id="70" name="Group 69"/>
          <p:cNvGrpSpPr/>
          <p:nvPr/>
        </p:nvGrpSpPr>
        <p:grpSpPr>
          <a:xfrm>
            <a:off x="323850" y="1052736"/>
            <a:ext cx="8496300" cy="4896544"/>
            <a:chOff x="0" y="0"/>
            <a:chExt cx="9429858" cy="4233862"/>
          </a:xfrm>
        </p:grpSpPr>
        <p:grpSp>
          <p:nvGrpSpPr>
            <p:cNvPr id="71" name="Group 70"/>
            <p:cNvGrpSpPr/>
            <p:nvPr/>
          </p:nvGrpSpPr>
          <p:grpSpPr>
            <a:xfrm>
              <a:off x="0" y="0"/>
              <a:ext cx="9410702" cy="4233862"/>
              <a:chOff x="0" y="0"/>
              <a:chExt cx="7249406" cy="4233862"/>
            </a:xfrm>
          </p:grpSpPr>
          <p:graphicFrame>
            <p:nvGraphicFramePr>
              <p:cNvPr id="74" name="Chart 73"/>
              <p:cNvGraphicFramePr>
                <a:graphicFrameLocks/>
              </p:cNvGraphicFramePr>
              <p:nvPr>
                <p:extLst>
                  <p:ext uri="{D42A27DB-BD31-4B8C-83A1-F6EECF244321}">
                    <p14:modId xmlns:p14="http://schemas.microsoft.com/office/powerpoint/2010/main" val="1531245781"/>
                  </p:ext>
                </p:extLst>
              </p:nvPr>
            </p:nvGraphicFramePr>
            <p:xfrm>
              <a:off x="0" y="0"/>
              <a:ext cx="7249406" cy="4233862"/>
            </p:xfrm>
            <a:graphic>
              <a:graphicData uri="http://schemas.openxmlformats.org/drawingml/2006/chart">
                <c:chart xmlns:c="http://schemas.openxmlformats.org/drawingml/2006/chart" xmlns:r="http://schemas.openxmlformats.org/officeDocument/2006/relationships" r:id="rId2"/>
              </a:graphicData>
            </a:graphic>
          </p:graphicFrame>
          <p:cxnSp>
            <p:nvCxnSpPr>
              <p:cNvPr id="75" name="Straight Arrow Connector 74"/>
              <p:cNvCxnSpPr/>
              <p:nvPr/>
            </p:nvCxnSpPr>
            <p:spPr>
              <a:xfrm flipH="1">
                <a:off x="4248388" y="1766887"/>
                <a:ext cx="278822" cy="723900"/>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76" name="TextBox 27"/>
              <p:cNvSpPr txBox="1"/>
              <p:nvPr/>
            </p:nvSpPr>
            <p:spPr>
              <a:xfrm>
                <a:off x="4003128" y="1365250"/>
                <a:ext cx="1800800" cy="514350"/>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a:ln>
                      <a:noFill/>
                    </a:ln>
                    <a:solidFill>
                      <a:srgbClr val="1F497D"/>
                    </a:solidFill>
                    <a:effectLst/>
                    <a:uLnTx/>
                    <a:uFillTx/>
                    <a:latin typeface="Calibri" panose="020F0502020204030204"/>
                    <a:ea typeface="+mn-ea"/>
                    <a:cs typeface="+mn-cs"/>
                  </a:rPr>
                  <a:t>Bargain prices emerged. Purchased cheap growth stocks without COVID-19 exposure.</a:t>
                </a:r>
              </a:p>
            </p:txBody>
          </p:sp>
        </p:grpSp>
        <p:cxnSp>
          <p:nvCxnSpPr>
            <p:cNvPr id="72" name="Straight Arrow Connector 71"/>
            <p:cNvCxnSpPr>
              <a:stCxn id="73" idx="1"/>
            </p:cNvCxnSpPr>
            <p:nvPr/>
          </p:nvCxnSpPr>
          <p:spPr>
            <a:xfrm flipH="1" flipV="1">
              <a:off x="6219933" y="2795873"/>
              <a:ext cx="647699" cy="493713"/>
            </a:xfrm>
            <a:prstGeom prst="straightConnector1">
              <a:avLst/>
            </a:prstGeom>
            <a:noFill/>
            <a:ln w="25400" cap="flat" cmpd="sng" algn="ctr">
              <a:solidFill>
                <a:srgbClr val="1F497D"/>
              </a:solidFill>
              <a:prstDash val="solid"/>
              <a:tailEnd type="triangle"/>
            </a:ln>
            <a:effectLst>
              <a:outerShdw blurRad="40000" dist="20000" dir="5400000" rotWithShape="0">
                <a:srgbClr val="000000">
                  <a:alpha val="38000"/>
                </a:srgbClr>
              </a:outerShdw>
            </a:effectLst>
          </p:spPr>
        </p:cxnSp>
        <p:sp>
          <p:nvSpPr>
            <p:cNvPr id="73" name="TextBox 27"/>
            <p:cNvSpPr txBox="1"/>
            <p:nvPr/>
          </p:nvSpPr>
          <p:spPr>
            <a:xfrm>
              <a:off x="6867632" y="3032411"/>
              <a:ext cx="2562226" cy="514350"/>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a:ln>
                    <a:noFill/>
                  </a:ln>
                  <a:solidFill>
                    <a:srgbClr val="1F497D"/>
                  </a:solidFill>
                  <a:effectLst/>
                  <a:uLnTx/>
                  <a:uFillTx/>
                  <a:latin typeface="Calibri" panose="020F0502020204030204"/>
                  <a:ea typeface="+mn-ea"/>
                  <a:cs typeface="+mn-cs"/>
                </a:rPr>
                <a:t>Rebuilt existing positions, established new positions in quality, oversold companies and closed majority of short positions.</a:t>
              </a:r>
            </a:p>
          </p:txBody>
        </p:sp>
      </p:grpSp>
    </p:spTree>
    <p:extLst>
      <p:ext uri="{BB962C8B-B14F-4D97-AF65-F5344CB8AC3E}">
        <p14:creationId xmlns:p14="http://schemas.microsoft.com/office/powerpoint/2010/main" val="5170166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Portfolio construction and risk management</a:t>
            </a:r>
          </a:p>
        </p:txBody>
      </p:sp>
      <p:sp>
        <p:nvSpPr>
          <p:cNvPr id="4" name="Slide Number Placeholder 3"/>
          <p:cNvSpPr>
            <a:spLocks noGrp="1"/>
          </p:cNvSpPr>
          <p:nvPr>
            <p:ph type="sldNum" sz="quarter" idx="10"/>
          </p:nvPr>
        </p:nvSpPr>
        <p:spPr/>
        <p:txBody>
          <a:bodyPr/>
          <a:lstStyle/>
          <a:p>
            <a:fld id="{0F03ED66-9AFE-1E47-B9D8-15F75672B1B1}" type="slidenum">
              <a:rPr lang="en-US" smtClean="0"/>
              <a:pPr/>
              <a:t>24</a:t>
            </a:fld>
            <a:endParaRPr lang="en-US" dirty="0"/>
          </a:p>
        </p:txBody>
      </p:sp>
    </p:spTree>
    <p:extLst>
      <p:ext uri="{BB962C8B-B14F-4D97-AF65-F5344CB8AC3E}">
        <p14:creationId xmlns:p14="http://schemas.microsoft.com/office/powerpoint/2010/main" val="1835931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81136"/>
            <a:ext cx="8229600" cy="1043608"/>
          </a:xfrm>
        </p:spPr>
        <p:txBody>
          <a:bodyPr/>
          <a:lstStyle/>
          <a:p>
            <a:pPr algn="l"/>
            <a:r>
              <a:rPr lang="en-US" dirty="0"/>
              <a:t>Portfolio Risk Management Supports The Stock Selection Process And Capital Preservation Focus</a:t>
            </a:r>
            <a:endParaRPr lang="en-US" sz="2600" b="1" dirty="0">
              <a:solidFill>
                <a:srgbClr val="005580"/>
              </a:solidFill>
              <a:latin typeface="Arial Narrow"/>
              <a:cs typeface="Arial Narrow"/>
            </a:endParaRPr>
          </a:p>
        </p:txBody>
      </p:sp>
      <p:graphicFrame>
        <p:nvGraphicFramePr>
          <p:cNvPr id="7" name="Content Placeholder 6"/>
          <p:cNvGraphicFramePr>
            <a:graphicFrameLocks noGrp="1"/>
          </p:cNvGraphicFramePr>
          <p:nvPr>
            <p:ph idx="1"/>
          </p:nvPr>
        </p:nvGraphicFramePr>
        <p:xfrm>
          <a:off x="539552" y="1242190"/>
          <a:ext cx="8255768" cy="4881880"/>
        </p:xfrm>
        <a:graphic>
          <a:graphicData uri="http://schemas.openxmlformats.org/drawingml/2006/table">
            <a:tbl>
              <a:tblPr firstRow="1" bandRow="1">
                <a:tableStyleId>{10A1B5D5-9B99-4C35-A422-299274C87663}</a:tableStyleId>
              </a:tblPr>
              <a:tblGrid>
                <a:gridCol w="2088232">
                  <a:extLst>
                    <a:ext uri="{9D8B030D-6E8A-4147-A177-3AD203B41FA5}">
                      <a16:colId xmlns:a16="http://schemas.microsoft.com/office/drawing/2014/main" val="20000"/>
                    </a:ext>
                  </a:extLst>
                </a:gridCol>
                <a:gridCol w="6167536">
                  <a:extLst>
                    <a:ext uri="{9D8B030D-6E8A-4147-A177-3AD203B41FA5}">
                      <a16:colId xmlns:a16="http://schemas.microsoft.com/office/drawing/2014/main" val="20001"/>
                    </a:ext>
                  </a:extLst>
                </a:gridCol>
              </a:tblGrid>
              <a:tr h="370840">
                <a:tc>
                  <a:txBody>
                    <a:bodyPr/>
                    <a:lstStyle/>
                    <a:p>
                      <a:r>
                        <a:rPr lang="en-US" sz="1300" dirty="0"/>
                        <a:t>Feature</a:t>
                      </a:r>
                      <a:endParaRPr lang="en-US" sz="1300" dirty="0">
                        <a:latin typeface="+mn-lt"/>
                      </a:endParaRPr>
                    </a:p>
                  </a:txBody>
                  <a:tcPr anchor="ctr"/>
                </a:tc>
                <a:tc>
                  <a:txBody>
                    <a:bodyPr/>
                    <a:lstStyle/>
                    <a:p>
                      <a:r>
                        <a:rPr lang="en-US" sz="1300" dirty="0"/>
                        <a:t>Explanation</a:t>
                      </a:r>
                      <a:endParaRPr lang="en-US" sz="1300" dirty="0">
                        <a:latin typeface="+mn-lt"/>
                      </a:endParaRPr>
                    </a:p>
                  </a:txBody>
                  <a:tcPr anchor="ctr"/>
                </a:tc>
                <a:extLst>
                  <a:ext uri="{0D108BD9-81ED-4DB2-BD59-A6C34878D82A}">
                    <a16:rowId xmlns:a16="http://schemas.microsoft.com/office/drawing/2014/main" val="10000"/>
                  </a:ext>
                </a:extLst>
              </a:tr>
              <a:tr h="370840">
                <a:tc>
                  <a:txBody>
                    <a:bodyPr/>
                    <a:lstStyle/>
                    <a:p>
                      <a:pPr>
                        <a:spcBef>
                          <a:spcPts val="300"/>
                        </a:spcBef>
                        <a:spcAft>
                          <a:spcPts val="300"/>
                        </a:spcAft>
                      </a:pPr>
                      <a:r>
                        <a:rPr lang="en-US" sz="1300" b="1" dirty="0">
                          <a:solidFill>
                            <a:srgbClr val="005580"/>
                          </a:solidFill>
                        </a:rPr>
                        <a:t>Diversified by</a:t>
                      </a:r>
                      <a:endParaRPr lang="en-US" sz="1300" b="1" dirty="0">
                        <a:solidFill>
                          <a:srgbClr val="005580"/>
                        </a:solidFill>
                        <a:latin typeface="+mn-lt"/>
                      </a:endParaRPr>
                    </a:p>
                  </a:txBody>
                  <a:tcPr anchor="ctr"/>
                </a:tc>
                <a:tc>
                  <a:txBody>
                    <a:bodyPr/>
                    <a:lstStyle/>
                    <a:p>
                      <a:pPr marL="342900" indent="-342900">
                        <a:spcBef>
                          <a:spcPts val="300"/>
                        </a:spcBef>
                        <a:spcAft>
                          <a:spcPts val="300"/>
                        </a:spcAft>
                        <a:buFont typeface="+mj-lt"/>
                        <a:buAutoNum type="arabicPeriod"/>
                      </a:pPr>
                      <a:r>
                        <a:rPr lang="en-AU" sz="1300" dirty="0">
                          <a:solidFill>
                            <a:srgbClr val="005580"/>
                          </a:solidFill>
                        </a:rPr>
                        <a:t>Stocks (10% max on purchase, 15% at any time)</a:t>
                      </a:r>
                      <a:endParaRPr lang="en-US" sz="1300" dirty="0">
                        <a:solidFill>
                          <a:srgbClr val="005580"/>
                        </a:solidFill>
                      </a:endParaRPr>
                    </a:p>
                    <a:p>
                      <a:pPr marL="342900" indent="-342900">
                        <a:spcBef>
                          <a:spcPts val="300"/>
                        </a:spcBef>
                        <a:spcAft>
                          <a:spcPts val="300"/>
                        </a:spcAft>
                        <a:buFont typeface="+mj-lt"/>
                        <a:buAutoNum type="arabicPeriod"/>
                      </a:pPr>
                      <a:r>
                        <a:rPr lang="en-US" sz="1300" strike="noStrike" dirty="0">
                          <a:solidFill>
                            <a:srgbClr val="005580"/>
                          </a:solidFill>
                        </a:rPr>
                        <a:t>Sectors (20% max on purchase, 25% at any time)</a:t>
                      </a:r>
                      <a:endParaRPr lang="en-US" sz="1300" strike="sngStrike" dirty="0">
                        <a:solidFill>
                          <a:srgbClr val="005580"/>
                        </a:solidFill>
                      </a:endParaRPr>
                    </a:p>
                    <a:p>
                      <a:pPr marL="342900" indent="-342900">
                        <a:spcBef>
                          <a:spcPts val="300"/>
                        </a:spcBef>
                        <a:spcAft>
                          <a:spcPts val="300"/>
                        </a:spcAft>
                        <a:buFont typeface="+mj-lt"/>
                        <a:buAutoNum type="arabicPeriod"/>
                      </a:pPr>
                      <a:r>
                        <a:rPr lang="en-US" sz="1300" strike="noStrike" baseline="0" dirty="0">
                          <a:solidFill>
                            <a:srgbClr val="005580"/>
                          </a:solidFill>
                        </a:rPr>
                        <a:t>Investment Themes if correlated (max % as determined)</a:t>
                      </a:r>
                      <a:endParaRPr lang="en-US" sz="1300" strike="sngStrike" baseline="0" dirty="0">
                        <a:solidFill>
                          <a:srgbClr val="005580"/>
                        </a:solidFill>
                      </a:endParaRPr>
                    </a:p>
                    <a:p>
                      <a:pPr marL="342900" indent="-342900">
                        <a:spcBef>
                          <a:spcPts val="300"/>
                        </a:spcBef>
                        <a:spcAft>
                          <a:spcPts val="300"/>
                        </a:spcAft>
                        <a:buFont typeface="+mj-lt"/>
                        <a:buAutoNum type="arabicPeriod"/>
                      </a:pPr>
                      <a:r>
                        <a:rPr lang="en-US" sz="1300" strike="noStrike" baseline="0" dirty="0">
                          <a:solidFill>
                            <a:srgbClr val="005580"/>
                          </a:solidFill>
                        </a:rPr>
                        <a:t>Payoff time horizons</a:t>
                      </a:r>
                      <a:endParaRPr lang="en-US" sz="1300" strike="sngStrike" baseline="0" dirty="0">
                        <a:solidFill>
                          <a:srgbClr val="005580"/>
                        </a:solidFill>
                        <a:latin typeface="+mn-lt"/>
                      </a:endParaRPr>
                    </a:p>
                  </a:txBody>
                  <a:tcPr anchor="ctr"/>
                </a:tc>
                <a:extLst>
                  <a:ext uri="{0D108BD9-81ED-4DB2-BD59-A6C34878D82A}">
                    <a16:rowId xmlns:a16="http://schemas.microsoft.com/office/drawing/2014/main" val="10001"/>
                  </a:ext>
                </a:extLst>
              </a:tr>
              <a:tr h="370840">
                <a:tc>
                  <a:txBody>
                    <a:bodyPr/>
                    <a:lstStyle/>
                    <a:p>
                      <a:pPr>
                        <a:spcBef>
                          <a:spcPts val="300"/>
                        </a:spcBef>
                        <a:spcAft>
                          <a:spcPts val="300"/>
                        </a:spcAft>
                      </a:pPr>
                      <a:r>
                        <a:rPr lang="en-AU" sz="1300" b="1" baseline="0" dirty="0">
                          <a:solidFill>
                            <a:srgbClr val="005580"/>
                          </a:solidFill>
                        </a:rPr>
                        <a:t>Stock exposures</a:t>
                      </a:r>
                      <a:endParaRPr lang="en-US" sz="1300" b="1" baseline="0" dirty="0">
                        <a:solidFill>
                          <a:srgbClr val="005580"/>
                        </a:solidFill>
                        <a:latin typeface="+mn-lt"/>
                      </a:endParaRPr>
                    </a:p>
                  </a:txBody>
                  <a:tcPr anchor="ctr"/>
                </a:tc>
                <a:tc>
                  <a:txBody>
                    <a:bodyPr/>
                    <a:lstStyle/>
                    <a:p>
                      <a:pPr marL="342900" indent="-342900">
                        <a:spcBef>
                          <a:spcPts val="300"/>
                        </a:spcBef>
                        <a:spcAft>
                          <a:spcPts val="300"/>
                        </a:spcAft>
                        <a:buFont typeface="+mj-lt"/>
                        <a:buAutoNum type="arabicPeriod"/>
                      </a:pPr>
                      <a:r>
                        <a:rPr lang="en-US" sz="1300" dirty="0">
                          <a:solidFill>
                            <a:srgbClr val="005580"/>
                          </a:solidFill>
                        </a:rPr>
                        <a:t>Outlook 5-7% per</a:t>
                      </a:r>
                      <a:r>
                        <a:rPr lang="en-US" sz="1300" baseline="0" dirty="0">
                          <a:solidFill>
                            <a:srgbClr val="005580"/>
                          </a:solidFill>
                        </a:rPr>
                        <a:t> stock. Portfolio typically: 60% +/- 10% </a:t>
                      </a:r>
                    </a:p>
                    <a:p>
                      <a:pPr marL="342900" indent="-342900">
                        <a:spcBef>
                          <a:spcPts val="300"/>
                        </a:spcBef>
                        <a:spcAft>
                          <a:spcPts val="300"/>
                        </a:spcAft>
                        <a:buFont typeface="+mj-lt"/>
                        <a:buAutoNum type="arabicPeriod"/>
                      </a:pPr>
                      <a:r>
                        <a:rPr lang="en-US" sz="1300" dirty="0">
                          <a:solidFill>
                            <a:srgbClr val="005580"/>
                          </a:solidFill>
                        </a:rPr>
                        <a:t>Event  2-3% per stock.</a:t>
                      </a:r>
                      <a:r>
                        <a:rPr lang="en-US" sz="1300" baseline="0" dirty="0">
                          <a:solidFill>
                            <a:srgbClr val="005580"/>
                          </a:solidFill>
                        </a:rPr>
                        <a:t> Portfolio</a:t>
                      </a:r>
                      <a:r>
                        <a:rPr lang="en-US" sz="1300" dirty="0">
                          <a:solidFill>
                            <a:srgbClr val="005580"/>
                          </a:solidFill>
                        </a:rPr>
                        <a:t> typically:</a:t>
                      </a:r>
                      <a:r>
                        <a:rPr lang="en-US" sz="1300" baseline="0" dirty="0">
                          <a:solidFill>
                            <a:srgbClr val="005580"/>
                          </a:solidFill>
                        </a:rPr>
                        <a:t> </a:t>
                      </a:r>
                      <a:r>
                        <a:rPr lang="en-US" sz="1300" dirty="0">
                          <a:solidFill>
                            <a:srgbClr val="005580"/>
                          </a:solidFill>
                        </a:rPr>
                        <a:t>8% +/- 8% </a:t>
                      </a:r>
                    </a:p>
                    <a:p>
                      <a:pPr marL="342900" indent="-342900">
                        <a:spcBef>
                          <a:spcPts val="300"/>
                        </a:spcBef>
                        <a:spcAft>
                          <a:spcPts val="300"/>
                        </a:spcAft>
                        <a:buFont typeface="+mj-lt"/>
                        <a:buAutoNum type="arabicPeriod"/>
                      </a:pPr>
                      <a:r>
                        <a:rPr lang="en-US" sz="1300" dirty="0">
                          <a:solidFill>
                            <a:srgbClr val="005580"/>
                          </a:solidFill>
                        </a:rPr>
                        <a:t>Product</a:t>
                      </a:r>
                      <a:r>
                        <a:rPr lang="en-US" sz="1300" baseline="0" dirty="0">
                          <a:solidFill>
                            <a:srgbClr val="005580"/>
                          </a:solidFill>
                        </a:rPr>
                        <a:t> launch 0.5-1.5%, Portfolio typically: 7% +/- 3% </a:t>
                      </a:r>
                    </a:p>
                    <a:p>
                      <a:pPr marL="342900" marR="0" indent="-342900" algn="l" defTabSz="914400" rtl="0" eaLnBrk="1" fontAlgn="auto" latinLnBrk="0" hangingPunct="1">
                        <a:lnSpc>
                          <a:spcPct val="100000"/>
                        </a:lnSpc>
                        <a:spcBef>
                          <a:spcPts val="300"/>
                        </a:spcBef>
                        <a:spcAft>
                          <a:spcPts val="300"/>
                        </a:spcAft>
                        <a:buClrTx/>
                        <a:buSzTx/>
                        <a:buFont typeface="+mj-lt"/>
                        <a:buAutoNum type="arabicPeriod"/>
                        <a:tabLst/>
                        <a:defRPr/>
                      </a:pPr>
                      <a:r>
                        <a:rPr lang="en-US" sz="1300" dirty="0">
                          <a:solidFill>
                            <a:srgbClr val="005580"/>
                          </a:solidFill>
                          <a:latin typeface="+mn-lt"/>
                        </a:rPr>
                        <a:t>In the case of Pre-IPO stocks, this is typically</a:t>
                      </a:r>
                      <a:r>
                        <a:rPr lang="en-US" sz="1300" baseline="0" dirty="0">
                          <a:solidFill>
                            <a:srgbClr val="005580"/>
                          </a:solidFill>
                          <a:latin typeface="+mn-lt"/>
                        </a:rPr>
                        <a:t> limited to 5% of the portfolio position (maximum of 20% according to investment restrictions)</a:t>
                      </a:r>
                      <a:endParaRPr lang="en-US" sz="1300" dirty="0">
                        <a:solidFill>
                          <a:srgbClr val="005580"/>
                        </a:solidFill>
                        <a:latin typeface="+mn-lt"/>
                      </a:endParaRPr>
                    </a:p>
                  </a:txBody>
                  <a:tcPr anchor="ctr"/>
                </a:tc>
                <a:extLst>
                  <a:ext uri="{0D108BD9-81ED-4DB2-BD59-A6C34878D82A}">
                    <a16:rowId xmlns:a16="http://schemas.microsoft.com/office/drawing/2014/main" val="10002"/>
                  </a:ext>
                </a:extLst>
              </a:tr>
              <a:tr h="370840">
                <a:tc>
                  <a:txBody>
                    <a:bodyPr/>
                    <a:lstStyle/>
                    <a:p>
                      <a:pPr>
                        <a:spcBef>
                          <a:spcPts val="300"/>
                        </a:spcBef>
                        <a:spcAft>
                          <a:spcPts val="300"/>
                        </a:spcAft>
                      </a:pPr>
                      <a:r>
                        <a:rPr lang="en-US" sz="1300" b="1" dirty="0">
                          <a:solidFill>
                            <a:srgbClr val="005580"/>
                          </a:solidFill>
                        </a:rPr>
                        <a:t>Portfolio</a:t>
                      </a:r>
                      <a:r>
                        <a:rPr lang="en-US" sz="1300" b="1" baseline="0" dirty="0">
                          <a:solidFill>
                            <a:srgbClr val="005580"/>
                          </a:solidFill>
                        </a:rPr>
                        <a:t> exposures</a:t>
                      </a:r>
                      <a:endParaRPr lang="en-US" sz="1300" b="1" dirty="0">
                        <a:solidFill>
                          <a:srgbClr val="005580"/>
                        </a:solidFill>
                        <a:latin typeface="+mn-lt"/>
                      </a:endParaRPr>
                    </a:p>
                  </a:txBody>
                  <a:tcPr anchor="ctr"/>
                </a:tc>
                <a:tc>
                  <a:txBody>
                    <a:bodyPr/>
                    <a:lstStyle/>
                    <a:p>
                      <a:pPr marL="342900" indent="-342900">
                        <a:spcBef>
                          <a:spcPts val="300"/>
                        </a:spcBef>
                        <a:spcAft>
                          <a:spcPts val="300"/>
                        </a:spcAft>
                        <a:buFont typeface="+mj-lt"/>
                        <a:buAutoNum type="arabicPeriod"/>
                      </a:pPr>
                      <a:r>
                        <a:rPr lang="en-US" sz="1300" dirty="0">
                          <a:solidFill>
                            <a:srgbClr val="005580"/>
                          </a:solidFill>
                        </a:rPr>
                        <a:t>Net</a:t>
                      </a:r>
                      <a:r>
                        <a:rPr lang="en-US" sz="1300" baseline="0" dirty="0">
                          <a:solidFill>
                            <a:srgbClr val="005580"/>
                          </a:solidFill>
                        </a:rPr>
                        <a:t> Exposure: </a:t>
                      </a:r>
                      <a:r>
                        <a:rPr lang="en-US" sz="1300" dirty="0">
                          <a:solidFill>
                            <a:srgbClr val="005580"/>
                          </a:solidFill>
                        </a:rPr>
                        <a:t>Typically 75% +/- 15%.</a:t>
                      </a:r>
                      <a:r>
                        <a:rPr lang="en-US" sz="1300" baseline="0" dirty="0">
                          <a:solidFill>
                            <a:srgbClr val="005580"/>
                          </a:solidFill>
                        </a:rPr>
                        <a:t> </a:t>
                      </a:r>
                      <a:r>
                        <a:rPr lang="en-US" sz="1300" dirty="0">
                          <a:solidFill>
                            <a:srgbClr val="005580"/>
                          </a:solidFill>
                        </a:rPr>
                        <a:t>Max -50% to 150%</a:t>
                      </a:r>
                    </a:p>
                    <a:p>
                      <a:pPr marL="342900" indent="-342900">
                        <a:spcBef>
                          <a:spcPts val="300"/>
                        </a:spcBef>
                        <a:spcAft>
                          <a:spcPts val="300"/>
                        </a:spcAft>
                        <a:buFont typeface="+mj-lt"/>
                        <a:buAutoNum type="arabicPeriod"/>
                      </a:pPr>
                      <a:r>
                        <a:rPr lang="en-AU" sz="1300" dirty="0">
                          <a:solidFill>
                            <a:srgbClr val="005580"/>
                          </a:solidFill>
                        </a:rPr>
                        <a:t>Long Exposure: Typically 85% +/- 15%. Max 0% to 200%</a:t>
                      </a:r>
                    </a:p>
                    <a:p>
                      <a:pPr marL="342900" indent="-342900">
                        <a:spcBef>
                          <a:spcPts val="300"/>
                        </a:spcBef>
                        <a:spcAft>
                          <a:spcPts val="300"/>
                        </a:spcAft>
                        <a:buFont typeface="+mj-lt"/>
                        <a:buAutoNum type="arabicPeriod"/>
                      </a:pPr>
                      <a:r>
                        <a:rPr lang="en-AU" sz="1300" dirty="0">
                          <a:solidFill>
                            <a:srgbClr val="005580"/>
                          </a:solidFill>
                        </a:rPr>
                        <a:t>Short Exposure: Typically 10% +/- 10%.</a:t>
                      </a:r>
                      <a:r>
                        <a:rPr lang="en-AU" sz="1300" baseline="0" dirty="0">
                          <a:solidFill>
                            <a:srgbClr val="005580"/>
                          </a:solidFill>
                        </a:rPr>
                        <a:t> Max -100% to 0%</a:t>
                      </a:r>
                      <a:endParaRPr lang="en-AU" sz="1300" dirty="0">
                        <a:solidFill>
                          <a:srgbClr val="005580"/>
                        </a:solidFill>
                        <a:latin typeface="+mn-lt"/>
                      </a:endParaRPr>
                    </a:p>
                  </a:txBody>
                  <a:tcPr anchor="ctr"/>
                </a:tc>
                <a:extLst>
                  <a:ext uri="{0D108BD9-81ED-4DB2-BD59-A6C34878D82A}">
                    <a16:rowId xmlns:a16="http://schemas.microsoft.com/office/drawing/2014/main" val="10003"/>
                  </a:ext>
                </a:extLst>
              </a:tr>
              <a:tr h="370840">
                <a:tc>
                  <a:txBody>
                    <a:bodyPr/>
                    <a:lstStyle/>
                    <a:p>
                      <a:pPr>
                        <a:spcBef>
                          <a:spcPts val="300"/>
                        </a:spcBef>
                        <a:spcAft>
                          <a:spcPts val="300"/>
                        </a:spcAft>
                      </a:pPr>
                      <a:r>
                        <a:rPr lang="en-US" sz="1300" b="1" dirty="0">
                          <a:solidFill>
                            <a:srgbClr val="005580"/>
                          </a:solidFill>
                        </a:rPr>
                        <a:t>Liquidity management</a:t>
                      </a:r>
                      <a:endParaRPr lang="en-US" sz="1300" b="1" dirty="0">
                        <a:solidFill>
                          <a:srgbClr val="005580"/>
                        </a:solidFill>
                        <a:latin typeface="+mn-lt"/>
                      </a:endParaRPr>
                    </a:p>
                  </a:txBody>
                  <a:tcPr anchor="ctr"/>
                </a:tc>
                <a:tc>
                  <a:txBody>
                    <a:bodyPr/>
                    <a:lstStyle/>
                    <a:p>
                      <a:pPr marL="342900" indent="-342900">
                        <a:spcBef>
                          <a:spcPts val="300"/>
                        </a:spcBef>
                        <a:spcAft>
                          <a:spcPts val="300"/>
                        </a:spcAft>
                        <a:buFont typeface="+mj-lt"/>
                        <a:buAutoNum type="arabicPeriod"/>
                      </a:pPr>
                      <a:r>
                        <a:rPr lang="en-US" sz="1300" dirty="0">
                          <a:solidFill>
                            <a:srgbClr val="005580"/>
                          </a:solidFill>
                        </a:rPr>
                        <a:t>Minimum 20% NAV realisable within 24 hours</a:t>
                      </a:r>
                    </a:p>
                    <a:p>
                      <a:pPr marL="342900" indent="-342900">
                        <a:spcBef>
                          <a:spcPts val="300"/>
                        </a:spcBef>
                        <a:spcAft>
                          <a:spcPts val="300"/>
                        </a:spcAft>
                        <a:buFont typeface="+mj-lt"/>
                        <a:buAutoNum type="arabicPeriod"/>
                      </a:pPr>
                      <a:r>
                        <a:rPr lang="en-US" sz="1300" dirty="0">
                          <a:solidFill>
                            <a:srgbClr val="005580"/>
                          </a:solidFill>
                        </a:rPr>
                        <a:t>Minimum 50% NAV realisable within 5 days</a:t>
                      </a:r>
                    </a:p>
                    <a:p>
                      <a:pPr marL="342900" indent="-342900">
                        <a:spcBef>
                          <a:spcPts val="300"/>
                        </a:spcBef>
                        <a:spcAft>
                          <a:spcPts val="300"/>
                        </a:spcAft>
                        <a:buFont typeface="+mj-lt"/>
                        <a:buAutoNum type="arabicPeriod"/>
                      </a:pPr>
                      <a:r>
                        <a:rPr lang="en-US" sz="1300" dirty="0">
                          <a:solidFill>
                            <a:srgbClr val="005580"/>
                          </a:solidFill>
                        </a:rPr>
                        <a:t>Minimum 80% NAV realisable within 10 days</a:t>
                      </a:r>
                    </a:p>
                    <a:p>
                      <a:pPr marL="800100" lvl="1" indent="-342900">
                        <a:spcBef>
                          <a:spcPts val="300"/>
                        </a:spcBef>
                        <a:spcAft>
                          <a:spcPts val="300"/>
                        </a:spcAft>
                        <a:buFont typeface="Wingdings" panose="05000000000000000000" pitchFamily="2" charset="2"/>
                        <a:buChar char="§"/>
                      </a:pPr>
                      <a:r>
                        <a:rPr lang="en-AU" sz="1100" dirty="0">
                          <a:solidFill>
                            <a:srgbClr val="005580"/>
                          </a:solidFill>
                        </a:rPr>
                        <a:t>Pre-IPO stocks</a:t>
                      </a:r>
                      <a:r>
                        <a:rPr lang="en-AU" sz="1100" baseline="0" dirty="0">
                          <a:solidFill>
                            <a:srgbClr val="005580"/>
                          </a:solidFill>
                        </a:rPr>
                        <a:t> are</a:t>
                      </a:r>
                      <a:r>
                        <a:rPr lang="en-AU" sz="1100" dirty="0">
                          <a:solidFill>
                            <a:srgbClr val="005580"/>
                          </a:solidFill>
                        </a:rPr>
                        <a:t> typically limited to 5% of the portfolio position (maximum of 20% according to investment restrictions)</a:t>
                      </a:r>
                      <a:endParaRPr lang="en-US" sz="1100" dirty="0">
                        <a:solidFill>
                          <a:srgbClr val="005580"/>
                        </a:solidFill>
                      </a:endParaRPr>
                    </a:p>
                  </a:txBody>
                  <a:tcPr anchor="ct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0"/>
          </p:nvPr>
        </p:nvSpPr>
        <p:spPr/>
        <p:txBody>
          <a:bodyPr/>
          <a:lstStyle/>
          <a:p>
            <a:fld id="{0F03ED66-9AFE-1E47-B9D8-15F75672B1B1}" type="slidenum">
              <a:rPr lang="en-US" smtClean="0"/>
              <a:pPr/>
              <a:t>25</a:t>
            </a:fld>
            <a:endParaRPr lang="en-US" dirty="0"/>
          </a:p>
        </p:txBody>
      </p:sp>
    </p:spTree>
    <p:extLst>
      <p:ext uri="{BB962C8B-B14F-4D97-AF65-F5344CB8AC3E}">
        <p14:creationId xmlns:p14="http://schemas.microsoft.com/office/powerpoint/2010/main" val="4478649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4849" y="296456"/>
            <a:ext cx="8229600" cy="720080"/>
          </a:xfrm>
        </p:spPr>
        <p:txBody>
          <a:bodyPr/>
          <a:lstStyle/>
          <a:p>
            <a:r>
              <a:rPr lang="en-AU" dirty="0"/>
              <a:t>Our sell discipline is a key source of risk management and capital preservation</a:t>
            </a:r>
            <a:endParaRPr lang="en-US" dirty="0"/>
          </a:p>
        </p:txBody>
      </p:sp>
      <p:sp>
        <p:nvSpPr>
          <p:cNvPr id="4" name="Slide Number Placeholder 3"/>
          <p:cNvSpPr>
            <a:spLocks noGrp="1"/>
          </p:cNvSpPr>
          <p:nvPr>
            <p:ph type="sldNum" sz="quarter" idx="10"/>
          </p:nvPr>
        </p:nvSpPr>
        <p:spPr/>
        <p:txBody>
          <a:bodyPr/>
          <a:lstStyle/>
          <a:p>
            <a:fld id="{0F03ED66-9AFE-1E47-B9D8-15F75672B1B1}" type="slidenum">
              <a:rPr lang="en-US" smtClean="0"/>
              <a:pPr/>
              <a:t>26</a:t>
            </a:fld>
            <a:endParaRPr lang="en-US" dirty="0"/>
          </a:p>
        </p:txBody>
      </p:sp>
      <p:graphicFrame>
        <p:nvGraphicFramePr>
          <p:cNvPr id="9" name="Content Placeholder 8">
            <a:extLst>
              <a:ext uri="{FF2B5EF4-FFF2-40B4-BE49-F238E27FC236}">
                <a16:creationId xmlns:a16="http://schemas.microsoft.com/office/drawing/2014/main" id="{EFBEBE8D-2358-0242-B092-3E636A31536B}"/>
              </a:ext>
            </a:extLst>
          </p:cNvPr>
          <p:cNvGraphicFramePr>
            <a:graphicFrameLocks noGrp="1"/>
          </p:cNvGraphicFramePr>
          <p:nvPr>
            <p:ph idx="1"/>
            <p:extLst>
              <p:ext uri="{D42A27DB-BD31-4B8C-83A1-F6EECF244321}">
                <p14:modId xmlns:p14="http://schemas.microsoft.com/office/powerpoint/2010/main" val="3687368038"/>
              </p:ext>
            </p:extLst>
          </p:nvPr>
        </p:nvGraphicFramePr>
        <p:xfrm>
          <a:off x="374849" y="1228092"/>
          <a:ext cx="8373616" cy="4394200"/>
        </p:xfrm>
        <a:graphic>
          <a:graphicData uri="http://schemas.openxmlformats.org/drawingml/2006/table">
            <a:tbl>
              <a:tblPr firstRow="1" bandRow="1">
                <a:tableStyleId>{9DCAF9ED-07DC-4A11-8D7F-57B35C25682E}</a:tableStyleId>
              </a:tblPr>
              <a:tblGrid>
                <a:gridCol w="1521367">
                  <a:extLst>
                    <a:ext uri="{9D8B030D-6E8A-4147-A177-3AD203B41FA5}">
                      <a16:colId xmlns:a16="http://schemas.microsoft.com/office/drawing/2014/main" val="1387873569"/>
                    </a:ext>
                  </a:extLst>
                </a:gridCol>
                <a:gridCol w="1723480">
                  <a:extLst>
                    <a:ext uri="{9D8B030D-6E8A-4147-A177-3AD203B41FA5}">
                      <a16:colId xmlns:a16="http://schemas.microsoft.com/office/drawing/2014/main" val="3311106356"/>
                    </a:ext>
                  </a:extLst>
                </a:gridCol>
                <a:gridCol w="5128769">
                  <a:extLst>
                    <a:ext uri="{9D8B030D-6E8A-4147-A177-3AD203B41FA5}">
                      <a16:colId xmlns:a16="http://schemas.microsoft.com/office/drawing/2014/main" val="1712957772"/>
                    </a:ext>
                  </a:extLst>
                </a:gridCol>
              </a:tblGrid>
              <a:tr h="370840">
                <a:tc>
                  <a:txBody>
                    <a:bodyPr/>
                    <a:lstStyle/>
                    <a:p>
                      <a:r>
                        <a:rPr lang="en-US" sz="1300" dirty="0"/>
                        <a:t>Type</a:t>
                      </a:r>
                      <a:endParaRPr lang="en-US" sz="1300" dirty="0">
                        <a:latin typeface="+mn-lt"/>
                      </a:endParaRPr>
                    </a:p>
                  </a:txBody>
                  <a:tcPr/>
                </a:tc>
                <a:tc>
                  <a:txBody>
                    <a:bodyPr/>
                    <a:lstStyle/>
                    <a:p>
                      <a:r>
                        <a:rPr lang="en-US" sz="1300" dirty="0"/>
                        <a:t>Sell event / trigger</a:t>
                      </a:r>
                      <a:endParaRPr lang="en-US" sz="1300" dirty="0">
                        <a:latin typeface="+mn-lt"/>
                      </a:endParaRPr>
                    </a:p>
                  </a:txBody>
                  <a:tcPr/>
                </a:tc>
                <a:tc>
                  <a:txBody>
                    <a:bodyPr/>
                    <a:lstStyle/>
                    <a:p>
                      <a:r>
                        <a:rPr lang="en-US" sz="1300" dirty="0"/>
                        <a:t>Examples</a:t>
                      </a:r>
                      <a:endParaRPr lang="en-US" sz="1300" dirty="0">
                        <a:latin typeface="+mn-lt"/>
                      </a:endParaRPr>
                    </a:p>
                  </a:txBody>
                  <a:tcPr/>
                </a:tc>
                <a:extLst>
                  <a:ext uri="{0D108BD9-81ED-4DB2-BD59-A6C34878D82A}">
                    <a16:rowId xmlns:a16="http://schemas.microsoft.com/office/drawing/2014/main" val="2027824346"/>
                  </a:ext>
                </a:extLst>
              </a:tr>
              <a:tr h="370840">
                <a:tc rowSpan="3">
                  <a:txBody>
                    <a:bodyPr/>
                    <a:lstStyle/>
                    <a:p>
                      <a:r>
                        <a:rPr lang="en-US" sz="1300" b="1" dirty="0">
                          <a:solidFill>
                            <a:srgbClr val="005580"/>
                          </a:solidFill>
                        </a:rPr>
                        <a:t>Outlook Stocks </a:t>
                      </a:r>
                    </a:p>
                    <a:p>
                      <a:r>
                        <a:rPr lang="en-US" sz="1300" dirty="0">
                          <a:solidFill>
                            <a:srgbClr val="005580"/>
                          </a:solidFill>
                        </a:rPr>
                        <a:t>(e.g. &gt;60% upside / -30% downside)</a:t>
                      </a:r>
                      <a:endParaRPr lang="en-US" sz="1300" b="0" dirty="0">
                        <a:solidFill>
                          <a:srgbClr val="005580"/>
                        </a:solidFill>
                        <a:latin typeface="+mn-lt"/>
                      </a:endParaRPr>
                    </a:p>
                  </a:txBody>
                  <a:tcPr anchor="ctr"/>
                </a:tc>
                <a:tc>
                  <a:txBody>
                    <a:bodyPr/>
                    <a:lstStyle/>
                    <a:p>
                      <a:pPr marL="342900" indent="-342900">
                        <a:buFont typeface="Arial" panose="020B0604020202020204" pitchFamily="34" charset="0"/>
                        <a:buChar char="•"/>
                      </a:pPr>
                      <a:r>
                        <a:rPr lang="en-AU" sz="1300" dirty="0">
                          <a:solidFill>
                            <a:srgbClr val="005580"/>
                          </a:solidFill>
                        </a:rPr>
                        <a:t>Price</a:t>
                      </a:r>
                      <a:endParaRPr lang="en-AU" sz="1300" b="1" dirty="0">
                        <a:solidFill>
                          <a:srgbClr val="005580"/>
                        </a:solidFill>
                        <a:latin typeface="+mn-lt"/>
                        <a:cs typeface="Arial Narrow"/>
                      </a:endParaRPr>
                    </a:p>
                  </a:txBody>
                  <a:tcPr anchor="ctr"/>
                </a:tc>
                <a:tc>
                  <a:txBody>
                    <a:bodyPr/>
                    <a:lstStyle/>
                    <a:p>
                      <a:pPr marL="171450" lvl="1" indent="-171450">
                        <a:buFont typeface="Arial" panose="020B0604020202020204" pitchFamily="34" charset="0"/>
                        <a:buChar char="•"/>
                        <a:tabLst/>
                      </a:pPr>
                      <a:r>
                        <a:rPr lang="en-AU" sz="1300" u="sng" dirty="0">
                          <a:solidFill>
                            <a:srgbClr val="005580"/>
                          </a:solidFill>
                        </a:rPr>
                        <a:t>Exit</a:t>
                      </a:r>
                      <a:r>
                        <a:rPr lang="en-AU" sz="1300" dirty="0">
                          <a:solidFill>
                            <a:srgbClr val="005580"/>
                          </a:solidFill>
                        </a:rPr>
                        <a:t> on Achievement of Price Target</a:t>
                      </a:r>
                    </a:p>
                    <a:p>
                      <a:pPr marL="628650" lvl="1" indent="-171450">
                        <a:buFont typeface="Arial" panose="020B0604020202020204" pitchFamily="34" charset="0"/>
                        <a:buChar char="•"/>
                      </a:pPr>
                      <a:r>
                        <a:rPr lang="en-AU" sz="1300" dirty="0" smtClean="0">
                          <a:solidFill>
                            <a:srgbClr val="005580"/>
                          </a:solidFill>
                        </a:rPr>
                        <a:t>APT, </a:t>
                      </a:r>
                      <a:r>
                        <a:rPr lang="en-AU" sz="1300" dirty="0">
                          <a:solidFill>
                            <a:srgbClr val="005580"/>
                          </a:solidFill>
                        </a:rPr>
                        <a:t>CGF, KGN</a:t>
                      </a:r>
                    </a:p>
                    <a:p>
                      <a:pPr marL="171450" lvl="0" indent="-171450">
                        <a:buFont typeface="Arial" panose="020B0604020202020204" pitchFamily="34" charset="0"/>
                        <a:buChar char="•"/>
                      </a:pPr>
                      <a:r>
                        <a:rPr lang="en-AU" sz="1300" u="sng" dirty="0">
                          <a:solidFill>
                            <a:srgbClr val="005580"/>
                          </a:solidFill>
                        </a:rPr>
                        <a:t>Trim</a:t>
                      </a:r>
                      <a:r>
                        <a:rPr lang="en-AU" sz="1300" dirty="0">
                          <a:solidFill>
                            <a:srgbClr val="005580"/>
                          </a:solidFill>
                        </a:rPr>
                        <a:t> weight as price rises</a:t>
                      </a:r>
                    </a:p>
                    <a:p>
                      <a:pPr marL="628650" lvl="1" indent="-171450">
                        <a:buFont typeface="Arial" panose="020B0604020202020204" pitchFamily="34" charset="0"/>
                        <a:buChar char="•"/>
                      </a:pPr>
                      <a:r>
                        <a:rPr lang="en-AU" sz="1300" dirty="0">
                          <a:solidFill>
                            <a:srgbClr val="005580"/>
                          </a:solidFill>
                        </a:rPr>
                        <a:t>APT, EML, LOV</a:t>
                      </a:r>
                    </a:p>
                    <a:p>
                      <a:pPr marL="171450" lvl="0" indent="-171450">
                        <a:buFont typeface="Arial" panose="020B0604020202020204" pitchFamily="34" charset="0"/>
                        <a:buChar char="•"/>
                      </a:pPr>
                      <a:r>
                        <a:rPr lang="en-AU" sz="1300" u="sng" dirty="0">
                          <a:solidFill>
                            <a:srgbClr val="005580"/>
                          </a:solidFill>
                        </a:rPr>
                        <a:t>Review</a:t>
                      </a:r>
                      <a:r>
                        <a:rPr lang="en-AU" sz="1300" dirty="0">
                          <a:solidFill>
                            <a:srgbClr val="005580"/>
                          </a:solidFill>
                        </a:rPr>
                        <a:t> on Price Fall</a:t>
                      </a:r>
                    </a:p>
                    <a:p>
                      <a:pPr marL="628650" lvl="1" indent="-171450">
                        <a:buFont typeface="Arial" panose="020B0604020202020204" pitchFamily="34" charset="0"/>
                        <a:buChar char="•"/>
                      </a:pPr>
                      <a:r>
                        <a:rPr lang="en-AU" sz="1300" dirty="0">
                          <a:solidFill>
                            <a:srgbClr val="005580"/>
                          </a:solidFill>
                        </a:rPr>
                        <a:t>SDA </a:t>
                      </a:r>
                    </a:p>
                  </a:txBody>
                  <a:tcPr anchor="ctr"/>
                </a:tc>
                <a:extLst>
                  <a:ext uri="{0D108BD9-81ED-4DB2-BD59-A6C34878D82A}">
                    <a16:rowId xmlns:a16="http://schemas.microsoft.com/office/drawing/2014/main" val="1633797190"/>
                  </a:ext>
                </a:extLst>
              </a:tr>
              <a:tr h="370840">
                <a:tc vMerge="1">
                  <a:txBody>
                    <a:bodyPr/>
                    <a:lstStyle/>
                    <a:p>
                      <a:endParaRPr lang="en-US" dirty="0"/>
                    </a:p>
                  </a:txBody>
                  <a:tcPr/>
                </a:tc>
                <a:tc>
                  <a:txBody>
                    <a:bodyPr/>
                    <a:lstStyle/>
                    <a:p>
                      <a:pPr marL="342900" indent="-342900">
                        <a:buFont typeface="Arial" panose="020B0604020202020204" pitchFamily="34" charset="0"/>
                        <a:buChar char="•"/>
                      </a:pPr>
                      <a:r>
                        <a:rPr lang="en-AU" sz="1300" dirty="0">
                          <a:solidFill>
                            <a:srgbClr val="005580"/>
                          </a:solidFill>
                        </a:rPr>
                        <a:t>Thesis </a:t>
                      </a:r>
                      <a:endParaRPr lang="en-AU" sz="1300" b="1" dirty="0">
                        <a:solidFill>
                          <a:srgbClr val="005580"/>
                        </a:solidFill>
                        <a:latin typeface="+mn-lt"/>
                        <a:cs typeface="Arial Narrow"/>
                      </a:endParaRPr>
                    </a:p>
                  </a:txBody>
                  <a:tcPr anchor="ctr"/>
                </a:tc>
                <a:tc>
                  <a:txBody>
                    <a:bodyPr/>
                    <a:lstStyle/>
                    <a:p>
                      <a:pPr marL="177800" lvl="1" indent="-139700">
                        <a:buFont typeface="Arial" panose="020B0604020202020204" pitchFamily="34" charset="0"/>
                        <a:buChar char="•"/>
                        <a:tabLst>
                          <a:tab pos="127000" algn="l"/>
                        </a:tabLst>
                      </a:pPr>
                      <a:r>
                        <a:rPr lang="en-AU" sz="1300" u="sng" dirty="0">
                          <a:solidFill>
                            <a:srgbClr val="005580"/>
                          </a:solidFill>
                        </a:rPr>
                        <a:t>Exit</a:t>
                      </a:r>
                      <a:r>
                        <a:rPr lang="en-AU" sz="1300" dirty="0">
                          <a:solidFill>
                            <a:srgbClr val="005580"/>
                          </a:solidFill>
                        </a:rPr>
                        <a:t> on Investment Thesis Violation</a:t>
                      </a:r>
                    </a:p>
                    <a:p>
                      <a:pPr marL="800100" lvl="2" indent="-304800">
                        <a:buFont typeface="Arial" panose="020B0604020202020204" pitchFamily="34" charset="0"/>
                        <a:buChar char="•"/>
                        <a:tabLst>
                          <a:tab pos="127000" algn="l"/>
                        </a:tabLst>
                      </a:pPr>
                      <a:r>
                        <a:rPr lang="en-AU" sz="1300" dirty="0">
                          <a:solidFill>
                            <a:srgbClr val="005580"/>
                          </a:solidFill>
                        </a:rPr>
                        <a:t>CAT, SIV, PGC</a:t>
                      </a:r>
                    </a:p>
                  </a:txBody>
                  <a:tcPr anchor="ctr"/>
                </a:tc>
                <a:extLst>
                  <a:ext uri="{0D108BD9-81ED-4DB2-BD59-A6C34878D82A}">
                    <a16:rowId xmlns:a16="http://schemas.microsoft.com/office/drawing/2014/main" val="3496049775"/>
                  </a:ext>
                </a:extLst>
              </a:tr>
              <a:tr h="370840">
                <a:tc vMerge="1">
                  <a:txBody>
                    <a:bodyPr/>
                    <a:lstStyle/>
                    <a:p>
                      <a:endParaRPr lang="en-US" dirty="0"/>
                    </a:p>
                  </a:txBody>
                  <a:tcPr/>
                </a:tc>
                <a:tc>
                  <a:txBody>
                    <a:bodyPr/>
                    <a:lstStyle/>
                    <a:p>
                      <a:pPr marL="342900" indent="-342900">
                        <a:buFont typeface="Arial" panose="020B0604020202020204" pitchFamily="34" charset="0"/>
                        <a:buChar char="•"/>
                      </a:pPr>
                      <a:r>
                        <a:rPr lang="en-AU" sz="1300" dirty="0">
                          <a:solidFill>
                            <a:srgbClr val="005580"/>
                          </a:solidFill>
                        </a:rPr>
                        <a:t>Early Warning </a:t>
                      </a:r>
                    </a:p>
                    <a:p>
                      <a:pPr marL="171450" indent="-171450">
                        <a:buFont typeface="Arial" panose="020B0604020202020204" pitchFamily="34" charset="0"/>
                        <a:buChar char="•"/>
                      </a:pPr>
                      <a:endParaRPr lang="en-US" sz="1300" b="1" dirty="0">
                        <a:solidFill>
                          <a:srgbClr val="005580"/>
                        </a:solidFill>
                        <a:latin typeface="+mn-lt"/>
                      </a:endParaRPr>
                    </a:p>
                  </a:txBody>
                  <a:tcPr anchor="ctr"/>
                </a:tc>
                <a:tc>
                  <a:txBody>
                    <a:bodyPr/>
                    <a:lstStyle/>
                    <a:p>
                      <a:pPr marL="171450" lvl="0" indent="-171450">
                        <a:buFont typeface="Arial" panose="020B0604020202020204" pitchFamily="34" charset="0"/>
                        <a:buChar char="•"/>
                      </a:pPr>
                      <a:r>
                        <a:rPr lang="en-AU" sz="1300" u="sng" dirty="0">
                          <a:solidFill>
                            <a:srgbClr val="005580"/>
                          </a:solidFill>
                        </a:rPr>
                        <a:t>1/3</a:t>
                      </a:r>
                      <a:r>
                        <a:rPr lang="en-AU" sz="1300" dirty="0">
                          <a:solidFill>
                            <a:srgbClr val="005580"/>
                          </a:solidFill>
                        </a:rPr>
                        <a:t> weight reduction on Short Interest Spike</a:t>
                      </a:r>
                    </a:p>
                    <a:p>
                      <a:pPr marL="628650" lvl="1" indent="-171450">
                        <a:buFont typeface="Arial" panose="020B0604020202020204" pitchFamily="34" charset="0"/>
                        <a:buChar char="•"/>
                      </a:pPr>
                      <a:r>
                        <a:rPr lang="en-AU" sz="1300" dirty="0">
                          <a:solidFill>
                            <a:srgbClr val="005580"/>
                          </a:solidFill>
                        </a:rPr>
                        <a:t>GEM</a:t>
                      </a:r>
                    </a:p>
                    <a:p>
                      <a:pPr marL="171450" lvl="0" indent="-171450">
                        <a:buFont typeface="Arial" panose="020B0604020202020204" pitchFamily="34" charset="0"/>
                        <a:buChar char="•"/>
                      </a:pPr>
                      <a:r>
                        <a:rPr lang="en-AU" sz="1300" u="sng" dirty="0">
                          <a:solidFill>
                            <a:srgbClr val="005580"/>
                          </a:solidFill>
                        </a:rPr>
                        <a:t>1/3</a:t>
                      </a:r>
                      <a:r>
                        <a:rPr lang="en-AU" sz="1300" dirty="0">
                          <a:solidFill>
                            <a:srgbClr val="005580"/>
                          </a:solidFill>
                        </a:rPr>
                        <a:t> weight reduction on Downward Earning Revision</a:t>
                      </a:r>
                    </a:p>
                    <a:p>
                      <a:pPr marL="628650" lvl="1" indent="-171450">
                        <a:buFont typeface="Arial" panose="020B0604020202020204" pitchFamily="34" charset="0"/>
                        <a:buChar char="•"/>
                      </a:pPr>
                      <a:r>
                        <a:rPr lang="en-AU" sz="1300" dirty="0" smtClean="0">
                          <a:solidFill>
                            <a:srgbClr val="005580"/>
                          </a:solidFill>
                        </a:rPr>
                        <a:t>EXP, SSM</a:t>
                      </a:r>
                      <a:endParaRPr lang="en-AU" sz="1300" dirty="0">
                        <a:solidFill>
                          <a:srgbClr val="005580"/>
                        </a:solidFill>
                      </a:endParaRPr>
                    </a:p>
                    <a:p>
                      <a:pPr marL="171450" lvl="0" indent="-171450">
                        <a:buFont typeface="Arial" panose="020B0604020202020204" pitchFamily="34" charset="0"/>
                        <a:buChar char="•"/>
                      </a:pPr>
                      <a:r>
                        <a:rPr lang="en-AU" sz="1300" u="sng" dirty="0">
                          <a:solidFill>
                            <a:srgbClr val="005580"/>
                          </a:solidFill>
                        </a:rPr>
                        <a:t>1/3</a:t>
                      </a:r>
                      <a:r>
                        <a:rPr lang="en-AU" sz="1300" dirty="0">
                          <a:solidFill>
                            <a:srgbClr val="005580"/>
                          </a:solidFill>
                        </a:rPr>
                        <a:t> weight reduction on Sign Post Miss</a:t>
                      </a:r>
                    </a:p>
                    <a:p>
                      <a:pPr marL="628650" lvl="1" indent="-171450">
                        <a:buFont typeface="Arial" panose="020B0604020202020204" pitchFamily="34" charset="0"/>
                        <a:buChar char="•"/>
                      </a:pPr>
                      <a:r>
                        <a:rPr lang="en-AU" sz="1300" dirty="0" smtClean="0">
                          <a:solidFill>
                            <a:srgbClr val="005580"/>
                          </a:solidFill>
                        </a:rPr>
                        <a:t>EHL, NEA</a:t>
                      </a:r>
                      <a:endParaRPr lang="en-AU" sz="1300" dirty="0">
                        <a:solidFill>
                          <a:srgbClr val="005580"/>
                        </a:solidFill>
                      </a:endParaRPr>
                    </a:p>
                  </a:txBody>
                  <a:tcPr anchor="ctr"/>
                </a:tc>
                <a:extLst>
                  <a:ext uri="{0D108BD9-81ED-4DB2-BD59-A6C34878D82A}">
                    <a16:rowId xmlns:a16="http://schemas.microsoft.com/office/drawing/2014/main" val="2677119349"/>
                  </a:ext>
                </a:extLst>
              </a:tr>
              <a:tr h="370840">
                <a:tc rowSpan="2">
                  <a:txBody>
                    <a:bodyPr/>
                    <a:lstStyle/>
                    <a:p>
                      <a:r>
                        <a:rPr lang="en-US" sz="1300" b="1" dirty="0">
                          <a:solidFill>
                            <a:srgbClr val="005580"/>
                          </a:solidFill>
                        </a:rPr>
                        <a:t>Event Stocks</a:t>
                      </a:r>
                    </a:p>
                    <a:p>
                      <a:r>
                        <a:rPr lang="en-US" sz="1300" dirty="0">
                          <a:solidFill>
                            <a:srgbClr val="005580"/>
                          </a:solidFill>
                        </a:rPr>
                        <a:t>(e.g. short term trade)</a:t>
                      </a:r>
                      <a:endParaRPr lang="en-US" sz="1300" b="0" dirty="0">
                        <a:solidFill>
                          <a:srgbClr val="005580"/>
                        </a:solidFill>
                        <a:latin typeface="+mn-lt"/>
                      </a:endParaRPr>
                    </a:p>
                  </a:txBody>
                  <a:tcPr anchor="ctr"/>
                </a:tc>
                <a:tc>
                  <a:txBody>
                    <a:bodyPr/>
                    <a:lstStyle/>
                    <a:p>
                      <a:pPr marL="342900" indent="-342900">
                        <a:buFont typeface="Arial" panose="020B0604020202020204" pitchFamily="34" charset="0"/>
                        <a:buChar char="•"/>
                      </a:pPr>
                      <a:r>
                        <a:rPr lang="en-AU" sz="1300" dirty="0">
                          <a:solidFill>
                            <a:srgbClr val="005580"/>
                          </a:solidFill>
                        </a:rPr>
                        <a:t>Price </a:t>
                      </a:r>
                      <a:endParaRPr lang="en-AU" sz="1300" b="1" dirty="0">
                        <a:solidFill>
                          <a:srgbClr val="005580"/>
                        </a:solidFill>
                        <a:latin typeface="+mn-lt"/>
                        <a:cs typeface="Arial Narrow"/>
                      </a:endParaRPr>
                    </a:p>
                  </a:txBody>
                  <a:tcPr anchor="ctr"/>
                </a:tc>
                <a:tc>
                  <a:txBody>
                    <a:bodyPr/>
                    <a:lstStyle/>
                    <a:p>
                      <a:pPr marL="177800" lvl="0" indent="-177800">
                        <a:buFont typeface="Arial" panose="020B0604020202020204" pitchFamily="34" charset="0"/>
                        <a:buChar char="•"/>
                        <a:tabLst/>
                      </a:pPr>
                      <a:r>
                        <a:rPr lang="en-AU" sz="1300" u="sng" dirty="0">
                          <a:solidFill>
                            <a:srgbClr val="005580"/>
                          </a:solidFill>
                        </a:rPr>
                        <a:t>Exit</a:t>
                      </a:r>
                      <a:r>
                        <a:rPr lang="en-AU" sz="1300" dirty="0">
                          <a:solidFill>
                            <a:srgbClr val="005580"/>
                          </a:solidFill>
                        </a:rPr>
                        <a:t> on Pre-defined price target or stop loss</a:t>
                      </a:r>
                    </a:p>
                    <a:p>
                      <a:pPr marL="800100" lvl="1" indent="-342900">
                        <a:buFont typeface="Arial" panose="020B0604020202020204" pitchFamily="34" charset="0"/>
                        <a:buChar char="•"/>
                      </a:pPr>
                      <a:r>
                        <a:rPr lang="en-AU" sz="1300" dirty="0">
                          <a:solidFill>
                            <a:srgbClr val="005580"/>
                          </a:solidFill>
                        </a:rPr>
                        <a:t>JBH (short – up/stop loss), WHC (up to price target)</a:t>
                      </a:r>
                    </a:p>
                  </a:txBody>
                  <a:tcPr anchor="ctr"/>
                </a:tc>
                <a:extLst>
                  <a:ext uri="{0D108BD9-81ED-4DB2-BD59-A6C34878D82A}">
                    <a16:rowId xmlns:a16="http://schemas.microsoft.com/office/drawing/2014/main" val="3147898227"/>
                  </a:ext>
                </a:extLst>
              </a:tr>
              <a:tr h="370840">
                <a:tc vMerge="1">
                  <a:txBody>
                    <a:bodyPr/>
                    <a:lstStyle/>
                    <a:p>
                      <a:endParaRPr lang="en-US" sz="1000" dirty="0">
                        <a:latin typeface="+mn-lt"/>
                      </a:endParaRPr>
                    </a:p>
                  </a:txBody>
                  <a:tcPr/>
                </a:tc>
                <a:tc>
                  <a:txBody>
                    <a:bodyPr/>
                    <a:lstStyle/>
                    <a:p>
                      <a:pPr marL="342900" indent="-342900">
                        <a:buFont typeface="Arial" panose="020B0604020202020204" pitchFamily="34" charset="0"/>
                        <a:buChar char="•"/>
                      </a:pPr>
                      <a:r>
                        <a:rPr lang="en-AU" sz="1300" dirty="0">
                          <a:solidFill>
                            <a:srgbClr val="005580"/>
                          </a:solidFill>
                        </a:rPr>
                        <a:t>Event</a:t>
                      </a:r>
                      <a:endParaRPr lang="en-AU" sz="1300" b="1" dirty="0">
                        <a:solidFill>
                          <a:srgbClr val="005580"/>
                        </a:solidFill>
                        <a:latin typeface="+mn-lt"/>
                        <a:cs typeface="Arial Narrow"/>
                      </a:endParaRPr>
                    </a:p>
                  </a:txBody>
                  <a:tcPr anchor="ctr"/>
                </a:tc>
                <a:tc>
                  <a:txBody>
                    <a:bodyPr/>
                    <a:lstStyle/>
                    <a:p>
                      <a:pPr marL="177800" lvl="0" indent="-177800">
                        <a:buFont typeface="Arial" panose="020B0604020202020204" pitchFamily="34" charset="0"/>
                        <a:buChar char="•"/>
                        <a:tabLst/>
                      </a:pPr>
                      <a:r>
                        <a:rPr lang="en-AU" sz="1300" u="sng" dirty="0">
                          <a:solidFill>
                            <a:srgbClr val="005580"/>
                          </a:solidFill>
                        </a:rPr>
                        <a:t>Exit</a:t>
                      </a:r>
                      <a:r>
                        <a:rPr lang="en-AU" sz="1300" dirty="0">
                          <a:solidFill>
                            <a:srgbClr val="005580"/>
                          </a:solidFill>
                        </a:rPr>
                        <a:t> post event effect or date deadline</a:t>
                      </a:r>
                    </a:p>
                    <a:p>
                      <a:pPr marL="800100" lvl="1" indent="-342900">
                        <a:buFont typeface="Arial" panose="020B0604020202020204" pitchFamily="34" charset="0"/>
                        <a:buChar char="•"/>
                      </a:pPr>
                      <a:r>
                        <a:rPr lang="en-AU" sz="1300" dirty="0" smtClean="0">
                          <a:solidFill>
                            <a:srgbClr val="005580"/>
                          </a:solidFill>
                        </a:rPr>
                        <a:t>SRX, PLY</a:t>
                      </a:r>
                      <a:endParaRPr lang="en-AU" sz="1300" dirty="0">
                        <a:solidFill>
                          <a:srgbClr val="005580"/>
                        </a:solidFill>
                      </a:endParaRPr>
                    </a:p>
                  </a:txBody>
                  <a:tcPr anchor="ctr"/>
                </a:tc>
                <a:extLst>
                  <a:ext uri="{0D108BD9-81ED-4DB2-BD59-A6C34878D82A}">
                    <a16:rowId xmlns:a16="http://schemas.microsoft.com/office/drawing/2014/main" val="3418292784"/>
                  </a:ext>
                </a:extLst>
              </a:tr>
            </a:tbl>
          </a:graphicData>
        </a:graphic>
      </p:graphicFrame>
    </p:spTree>
    <p:extLst>
      <p:ext uri="{BB962C8B-B14F-4D97-AF65-F5344CB8AC3E}">
        <p14:creationId xmlns:p14="http://schemas.microsoft.com/office/powerpoint/2010/main" val="22552851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301608" cy="634082"/>
          </a:xfrm>
        </p:spPr>
        <p:txBody>
          <a:bodyPr/>
          <a:lstStyle/>
          <a:p>
            <a:pPr algn="l"/>
            <a:r>
              <a:rPr lang="en-US" dirty="0" smtClean="0"/>
              <a:t>Portfolio </a:t>
            </a:r>
            <a:r>
              <a:rPr lang="en-US" dirty="0"/>
              <a:t>snapshot as at </a:t>
            </a:r>
            <a:r>
              <a:rPr lang="en-US" dirty="0" smtClean="0"/>
              <a:t>31</a:t>
            </a:r>
            <a:r>
              <a:rPr lang="en-US" dirty="0" smtClean="0"/>
              <a:t> March </a:t>
            </a:r>
            <a:r>
              <a:rPr lang="en-US" dirty="0" smtClean="0"/>
              <a:t>2021</a:t>
            </a:r>
            <a:endParaRPr lang="en-US" b="1" dirty="0">
              <a:solidFill>
                <a:srgbClr val="005580"/>
              </a:solidFill>
            </a:endParaRPr>
          </a:p>
        </p:txBody>
      </p:sp>
      <p:graphicFrame>
        <p:nvGraphicFramePr>
          <p:cNvPr id="5" name="Content Placeholder 4"/>
          <p:cNvGraphicFramePr>
            <a:graphicFrameLocks/>
          </p:cNvGraphicFramePr>
          <p:nvPr>
            <p:extLst>
              <p:ext uri="{D42A27DB-BD31-4B8C-83A1-F6EECF244321}">
                <p14:modId xmlns:p14="http://schemas.microsoft.com/office/powerpoint/2010/main" val="531751017"/>
              </p:ext>
            </p:extLst>
          </p:nvPr>
        </p:nvGraphicFramePr>
        <p:xfrm>
          <a:off x="467544" y="1320610"/>
          <a:ext cx="6480719" cy="3715200"/>
        </p:xfrm>
        <a:graphic>
          <a:graphicData uri="http://schemas.openxmlformats.org/drawingml/2006/table">
            <a:tbl>
              <a:tblPr firstRow="1" bandRow="1">
                <a:tableStyleId>{10A1B5D5-9B99-4C35-A422-299274C87663}</a:tableStyleId>
              </a:tblPr>
              <a:tblGrid>
                <a:gridCol w="1944217">
                  <a:extLst>
                    <a:ext uri="{9D8B030D-6E8A-4147-A177-3AD203B41FA5}">
                      <a16:colId xmlns:a16="http://schemas.microsoft.com/office/drawing/2014/main" val="20000"/>
                    </a:ext>
                  </a:extLst>
                </a:gridCol>
                <a:gridCol w="1512167">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584175">
                  <a:extLst>
                    <a:ext uri="{9D8B030D-6E8A-4147-A177-3AD203B41FA5}">
                      <a16:colId xmlns:a16="http://schemas.microsoft.com/office/drawing/2014/main" val="20004"/>
                    </a:ext>
                  </a:extLst>
                </a:gridCol>
              </a:tblGrid>
              <a:tr h="364864">
                <a:tc>
                  <a:txBody>
                    <a:bodyPr/>
                    <a:lstStyle/>
                    <a:p>
                      <a:pPr algn="l" fontAlgn="b"/>
                      <a:r>
                        <a:rPr lang="en-AU" sz="1200" u="none" strike="noStrike" dirty="0">
                          <a:effectLst/>
                        </a:rPr>
                        <a:t>Type</a:t>
                      </a:r>
                      <a:endParaRPr lang="en-AU" sz="1200" b="1" i="0" u="none" strike="noStrike" dirty="0">
                        <a:effectLst/>
                        <a:latin typeface="+mn-lt"/>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AU" sz="1200" u="none" strike="noStrike" dirty="0">
                          <a:effectLst/>
                        </a:rPr>
                        <a:t># of Positions</a:t>
                      </a:r>
                      <a:r>
                        <a:rPr lang="en-AU" sz="1200" u="none" strike="noStrike" baseline="0" dirty="0">
                          <a:effectLst/>
                        </a:rPr>
                        <a:t> </a:t>
                      </a:r>
                      <a:endParaRPr lang="en-AU" sz="1200" b="1" i="0" u="none" strike="noStrike" dirty="0">
                        <a:effectLst/>
                        <a:latin typeface="+mn-lt"/>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AU" sz="1200" u="none" strike="noStrike" dirty="0" smtClean="0">
                          <a:effectLst/>
                        </a:rPr>
                        <a:t>Weight</a:t>
                      </a:r>
                      <a:r>
                        <a:rPr lang="en-AU" sz="1200" b="1" i="0" u="none" strike="noStrike" baseline="0" dirty="0">
                          <a:effectLst/>
                          <a:latin typeface="+mn-lt"/>
                        </a:rPr>
                        <a:t> </a:t>
                      </a:r>
                      <a:r>
                        <a:rPr lang="en-AU" sz="1200" b="1" i="0" u="none" strike="noStrike" baseline="0" dirty="0" smtClean="0">
                          <a:effectLst/>
                          <a:latin typeface="+mn-lt"/>
                        </a:rPr>
                        <a:t>MAIF</a:t>
                      </a:r>
                      <a:endParaRPr lang="en-AU" sz="1200" u="none" strike="noStrike" dirty="0" smtClean="0">
                        <a:effectLst/>
                      </a:endParaRPr>
                    </a:p>
                  </a:txBody>
                  <a:tcPr marL="0" marR="0" marT="0" marB="0" anchor="ctr"/>
                </a:tc>
                <a:tc>
                  <a:txBody>
                    <a:bodyPr/>
                    <a:lstStyle/>
                    <a:p>
                      <a:pPr algn="ctr" fontAlgn="b"/>
                      <a:r>
                        <a:rPr lang="en-AU" sz="1200" u="none" strike="noStrike" dirty="0" smtClean="0">
                          <a:effectLst/>
                        </a:rPr>
                        <a:t>Weight MA1</a:t>
                      </a:r>
                      <a:endParaRPr lang="en-AU" sz="1200" b="1" i="0" u="none" strike="noStrike" dirty="0">
                        <a:effectLst/>
                        <a:latin typeface="+mn-lt"/>
                      </a:endParaRPr>
                    </a:p>
                  </a:txBody>
                  <a:tcPr marL="0" marR="0" marT="0" marB="0" anchor="ctr"/>
                </a:tc>
                <a:extLst>
                  <a:ext uri="{0D108BD9-81ED-4DB2-BD59-A6C34878D82A}">
                    <a16:rowId xmlns:a16="http://schemas.microsoft.com/office/drawing/2014/main" val="10000"/>
                  </a:ext>
                </a:extLst>
              </a:tr>
              <a:tr h="364864">
                <a:tc>
                  <a:txBody>
                    <a:bodyPr/>
                    <a:lstStyle/>
                    <a:p>
                      <a:pPr algn="l" fontAlgn="b"/>
                      <a:r>
                        <a:rPr lang="en-US" sz="1200" b="1" u="none" strike="noStrike" dirty="0">
                          <a:solidFill>
                            <a:srgbClr val="005580"/>
                          </a:solidFill>
                          <a:effectLst/>
                        </a:rPr>
                        <a:t>Outlook Stocks – Long</a:t>
                      </a:r>
                      <a:endParaRPr lang="en-US" sz="1200" b="1" i="0" u="none" strike="noStrike" dirty="0">
                        <a:solidFill>
                          <a:srgbClr val="005580"/>
                        </a:solidFill>
                        <a:effectLst/>
                        <a:latin typeface="+mn-lt"/>
                      </a:endParaRPr>
                    </a:p>
                  </a:txBody>
                  <a:tcPr anchor="ctr"/>
                </a:tc>
                <a:tc>
                  <a:txBody>
                    <a:bodyPr/>
                    <a:lstStyle/>
                    <a:p>
                      <a:pPr algn="ctr"/>
                      <a:r>
                        <a:rPr lang="en-AU" sz="1200" dirty="0" smtClean="0">
                          <a:solidFill>
                            <a:srgbClr val="005580"/>
                          </a:solidFill>
                          <a:latin typeface="+mn-lt"/>
                        </a:rPr>
                        <a:t>11</a:t>
                      </a:r>
                      <a:endParaRPr lang="en-US" sz="1200" dirty="0">
                        <a:solidFill>
                          <a:srgbClr val="005580"/>
                        </a:solidFill>
                        <a:latin typeface="+mn-lt"/>
                      </a:endParaRPr>
                    </a:p>
                  </a:txBody>
                  <a:tcPr marL="0" marR="0" marT="0" marB="0" anchor="ctr"/>
                </a:tc>
                <a:tc>
                  <a:txBody>
                    <a:bodyPr/>
                    <a:lstStyle/>
                    <a:p>
                      <a:pPr algn="ctr" fontAlgn="b"/>
                      <a:r>
                        <a:rPr lang="en-AU" sz="1200" b="0" i="0" u="none" strike="noStrike" dirty="0" smtClean="0">
                          <a:solidFill>
                            <a:srgbClr val="005580"/>
                          </a:solidFill>
                          <a:effectLst/>
                          <a:latin typeface="+mn-lt"/>
                        </a:rPr>
                        <a:t>59%</a:t>
                      </a:r>
                      <a:endParaRPr lang="en-US" sz="1200" b="0" i="0" u="none" strike="noStrike" dirty="0">
                        <a:solidFill>
                          <a:srgbClr val="005580"/>
                        </a:solidFill>
                        <a:effectLst/>
                        <a:latin typeface="+mn-lt"/>
                      </a:endParaRPr>
                    </a:p>
                  </a:txBody>
                  <a:tcPr marL="0" marR="0" marT="0" marB="0" anchor="ctr"/>
                </a:tc>
                <a:tc>
                  <a:txBody>
                    <a:bodyPr/>
                    <a:lstStyle/>
                    <a:p>
                      <a:pPr algn="ctr" fontAlgn="b"/>
                      <a:r>
                        <a:rPr lang="en-AU" sz="1200" b="0" i="0" u="none" strike="noStrike" dirty="0" smtClean="0">
                          <a:solidFill>
                            <a:srgbClr val="005580"/>
                          </a:solidFill>
                          <a:effectLst/>
                          <a:latin typeface="+mn-lt"/>
                        </a:rPr>
                        <a:t>58%</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1"/>
                  </a:ext>
                </a:extLst>
              </a:tr>
              <a:tr h="4365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kern="1200" dirty="0">
                          <a:solidFill>
                            <a:srgbClr val="005580"/>
                          </a:solidFill>
                          <a:effectLst/>
                          <a:latin typeface="+mn-lt"/>
                          <a:ea typeface="+mn-ea"/>
                          <a:cs typeface="+mn-cs"/>
                        </a:rPr>
                        <a:t>Outlook Stocks - Short</a:t>
                      </a:r>
                    </a:p>
                  </a:txBody>
                  <a:tcPr anchor="ctr"/>
                </a:tc>
                <a:tc>
                  <a:txBody>
                    <a:bodyPr/>
                    <a:lstStyle/>
                    <a:p>
                      <a:pPr algn="ctr"/>
                      <a:r>
                        <a:rPr lang="en-AU" sz="1200" dirty="0" smtClean="0">
                          <a:solidFill>
                            <a:srgbClr val="005580"/>
                          </a:solidFill>
                          <a:latin typeface="+mn-lt"/>
                        </a:rPr>
                        <a:t>2</a:t>
                      </a:r>
                      <a:endParaRPr lang="en-US" sz="1200" dirty="0">
                        <a:solidFill>
                          <a:srgbClr val="005580"/>
                        </a:solidFill>
                        <a:latin typeface="+mn-lt"/>
                      </a:endParaRPr>
                    </a:p>
                  </a:txBody>
                  <a:tcPr marL="0" marR="0" marT="0" marB="0" anchor="ctr"/>
                </a:tc>
                <a:tc>
                  <a:txBody>
                    <a:bodyPr/>
                    <a:lstStyle/>
                    <a:p>
                      <a:pPr algn="ctr" fontAlgn="b"/>
                      <a:r>
                        <a:rPr lang="en-AU" sz="1200" b="0" i="0" u="none" strike="noStrike" dirty="0" smtClean="0">
                          <a:solidFill>
                            <a:srgbClr val="005580"/>
                          </a:solidFill>
                          <a:effectLst/>
                          <a:latin typeface="+mn-lt"/>
                        </a:rPr>
                        <a:t>-2%</a:t>
                      </a:r>
                      <a:endParaRPr lang="en-US" sz="1200" b="0" i="0" u="none" strike="noStrike" dirty="0">
                        <a:solidFill>
                          <a:srgbClr val="005580"/>
                        </a:solidFill>
                        <a:effectLst/>
                        <a:latin typeface="+mn-lt"/>
                      </a:endParaRPr>
                    </a:p>
                  </a:txBody>
                  <a:tcPr marL="0" marR="0" marT="0" marB="0" anchor="ctr"/>
                </a:tc>
                <a:tc>
                  <a:txBody>
                    <a:bodyPr/>
                    <a:lstStyle/>
                    <a:p>
                      <a:pPr algn="ctr" fontAlgn="b"/>
                      <a:r>
                        <a:rPr lang="en-AU" sz="1200" b="0" i="0" u="none" strike="noStrike" dirty="0" smtClean="0">
                          <a:solidFill>
                            <a:srgbClr val="005580"/>
                          </a:solidFill>
                          <a:effectLst/>
                          <a:latin typeface="+mn-lt"/>
                        </a:rPr>
                        <a:t>-2%</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2"/>
                  </a:ext>
                </a:extLst>
              </a:tr>
              <a:tr h="44472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baseline="0" dirty="0">
                          <a:solidFill>
                            <a:srgbClr val="005580"/>
                          </a:solidFill>
                          <a:effectLst/>
                        </a:rPr>
                        <a:t>Event, Pair and Group Trades - Long</a:t>
                      </a:r>
                      <a:endParaRPr lang="en-US" sz="1200" b="1" i="0" u="none" strike="noStrike" dirty="0">
                        <a:solidFill>
                          <a:srgbClr val="005580"/>
                        </a:solidFill>
                        <a:effectLst/>
                        <a:latin typeface="+mn-lt"/>
                      </a:endParaRPr>
                    </a:p>
                  </a:txBody>
                  <a:tcPr anchor="ctr"/>
                </a:tc>
                <a:tc>
                  <a:txBody>
                    <a:bodyPr/>
                    <a:lstStyle/>
                    <a:p>
                      <a:pPr algn="ctr"/>
                      <a:r>
                        <a:rPr lang="en-AU" sz="1200" dirty="0" smtClean="0">
                          <a:solidFill>
                            <a:srgbClr val="005580"/>
                          </a:solidFill>
                        </a:rPr>
                        <a:t>3</a:t>
                      </a:r>
                      <a:endParaRPr lang="en-US" sz="1200" dirty="0">
                        <a:solidFill>
                          <a:srgbClr val="005580"/>
                        </a:solidFill>
                      </a:endParaRPr>
                    </a:p>
                  </a:txBody>
                  <a:tcPr marL="0" marR="0" marT="0" marB="0" anchor="ctr"/>
                </a:tc>
                <a:tc>
                  <a:txBody>
                    <a:bodyPr/>
                    <a:lstStyle/>
                    <a:p>
                      <a:pPr algn="ctr" fontAlgn="b"/>
                      <a:r>
                        <a:rPr lang="en-AU" sz="1200" b="0" i="0" u="none" strike="noStrike" dirty="0" smtClean="0">
                          <a:solidFill>
                            <a:srgbClr val="005580"/>
                          </a:solidFill>
                          <a:effectLst/>
                          <a:latin typeface="+mn-lt"/>
                        </a:rPr>
                        <a:t>14%</a:t>
                      </a:r>
                      <a:endParaRPr lang="en-US" sz="1200" b="0" i="0" u="none" strike="noStrike" dirty="0">
                        <a:solidFill>
                          <a:srgbClr val="005580"/>
                        </a:solidFill>
                        <a:effectLst/>
                        <a:latin typeface="+mn-lt"/>
                      </a:endParaRPr>
                    </a:p>
                  </a:txBody>
                  <a:tcPr marL="0" marR="0" marT="0" marB="0" anchor="ctr"/>
                </a:tc>
                <a:tc>
                  <a:txBody>
                    <a:bodyPr/>
                    <a:lstStyle/>
                    <a:p>
                      <a:pPr algn="ctr" fontAlgn="b"/>
                      <a:r>
                        <a:rPr lang="en-AU" sz="1200" b="0" i="0" u="none" strike="noStrike" dirty="0" smtClean="0">
                          <a:solidFill>
                            <a:srgbClr val="005580"/>
                          </a:solidFill>
                          <a:effectLst/>
                          <a:latin typeface="+mn-lt"/>
                        </a:rPr>
                        <a:t>12%</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3"/>
                  </a:ext>
                </a:extLst>
              </a:tr>
              <a:tr h="405265">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kern="1200" dirty="0">
                          <a:solidFill>
                            <a:srgbClr val="005580"/>
                          </a:solidFill>
                          <a:effectLst/>
                          <a:latin typeface="+mn-lt"/>
                          <a:ea typeface="+mn-ea"/>
                          <a:cs typeface="+mn-cs"/>
                        </a:rPr>
                        <a:t>Event, Pair and Group Trades - Short</a:t>
                      </a:r>
                    </a:p>
                  </a:txBody>
                  <a:tcPr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0</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0</a:t>
                      </a:r>
                      <a:r>
                        <a:rPr lang="en-AU" sz="1200" u="none" strike="noStrike" kern="1200" dirty="0" smtClean="0">
                          <a:solidFill>
                            <a:srgbClr val="005580"/>
                          </a:solidFill>
                          <a:effectLst/>
                          <a:latin typeface="+mn-lt"/>
                          <a:ea typeface="+mn-ea"/>
                          <a:cs typeface="+mn-cs"/>
                        </a:rPr>
                        <a:t>%</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0</a:t>
                      </a:r>
                      <a:r>
                        <a:rPr lang="en-AU" sz="1200" u="none" strike="noStrike" kern="1200" dirty="0" smtClean="0">
                          <a:solidFill>
                            <a:srgbClr val="005580"/>
                          </a:solidFill>
                          <a:effectLst/>
                          <a:latin typeface="+mn-lt"/>
                          <a:ea typeface="+mn-ea"/>
                          <a:cs typeface="+mn-cs"/>
                        </a:rPr>
                        <a:t>%</a:t>
                      </a:r>
                      <a:endParaRPr lang="en-US" sz="1200" u="none" strike="noStrike" kern="1200" dirty="0">
                        <a:solidFill>
                          <a:srgbClr val="005580"/>
                        </a:solidFill>
                        <a:effectLst/>
                        <a:latin typeface="+mn-lt"/>
                        <a:ea typeface="+mn-ea"/>
                        <a:cs typeface="+mn-cs"/>
                      </a:endParaRPr>
                    </a:p>
                  </a:txBody>
                  <a:tcPr marL="0" marR="0" marT="0" marB="0" anchor="ctr"/>
                </a:tc>
                <a:extLst>
                  <a:ext uri="{0D108BD9-81ED-4DB2-BD59-A6C34878D82A}">
                    <a16:rowId xmlns:a16="http://schemas.microsoft.com/office/drawing/2014/main" val="10004"/>
                  </a:ext>
                </a:extLst>
              </a:tr>
              <a:tr h="400785">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kern="1200" baseline="0" dirty="0">
                          <a:solidFill>
                            <a:srgbClr val="005580"/>
                          </a:solidFill>
                          <a:effectLst/>
                          <a:latin typeface="+mn-lt"/>
                          <a:ea typeface="+mn-ea"/>
                          <a:cs typeface="+mn-cs"/>
                        </a:rPr>
                        <a:t>Cash</a:t>
                      </a:r>
                    </a:p>
                  </a:txBody>
                  <a:tcPr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N/A</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28%</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32%</a:t>
                      </a:r>
                      <a:endParaRPr lang="en-US" sz="1200" u="none" strike="noStrike" kern="1200" dirty="0">
                        <a:solidFill>
                          <a:srgbClr val="005580"/>
                        </a:solidFill>
                        <a:effectLst/>
                        <a:latin typeface="+mn-lt"/>
                        <a:ea typeface="+mn-ea"/>
                        <a:cs typeface="+mn-cs"/>
                      </a:endParaRPr>
                    </a:p>
                  </a:txBody>
                  <a:tcPr marL="0" marR="0" marT="0" marB="0" anchor="ctr"/>
                </a:tc>
                <a:extLst>
                  <a:ext uri="{0D108BD9-81ED-4DB2-BD59-A6C34878D82A}">
                    <a16:rowId xmlns:a16="http://schemas.microsoft.com/office/drawing/2014/main" val="10005"/>
                  </a:ext>
                </a:extLst>
              </a:tr>
              <a:tr h="50405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kern="1200" baseline="0" dirty="0">
                          <a:solidFill>
                            <a:srgbClr val="005580"/>
                          </a:solidFill>
                          <a:effectLst/>
                          <a:latin typeface="+mn-lt"/>
                          <a:ea typeface="+mn-ea"/>
                          <a:cs typeface="+mn-cs"/>
                        </a:rPr>
                        <a:t>Total</a:t>
                      </a:r>
                    </a:p>
                  </a:txBody>
                  <a:tcPr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16</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100%</a:t>
                      </a:r>
                      <a:endParaRPr lang="en-US" sz="1200" u="none" strike="noStrike" kern="1200" dirty="0">
                        <a:solidFill>
                          <a:srgbClr val="00558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1200" u="none" strike="noStrike" kern="1200" dirty="0" smtClean="0">
                          <a:solidFill>
                            <a:srgbClr val="005580"/>
                          </a:solidFill>
                          <a:effectLst/>
                          <a:latin typeface="+mn-lt"/>
                          <a:ea typeface="+mn-ea"/>
                          <a:cs typeface="+mn-cs"/>
                        </a:rPr>
                        <a:t>100%</a:t>
                      </a:r>
                      <a:endParaRPr lang="en-US" sz="1200" u="none" strike="noStrike" kern="1200" dirty="0">
                        <a:solidFill>
                          <a:srgbClr val="005580"/>
                        </a:solidFill>
                        <a:effectLst/>
                        <a:latin typeface="+mn-lt"/>
                        <a:ea typeface="+mn-ea"/>
                        <a:cs typeface="+mn-cs"/>
                      </a:endParaRPr>
                    </a:p>
                  </a:txBody>
                  <a:tcPr marL="0" marR="0" marT="0" marB="0" anchor="ctr"/>
                </a:tc>
                <a:extLst>
                  <a:ext uri="{0D108BD9-81ED-4DB2-BD59-A6C34878D82A}">
                    <a16:rowId xmlns:a16="http://schemas.microsoft.com/office/drawing/2014/main" val="10006"/>
                  </a:ext>
                </a:extLst>
              </a:tr>
              <a:tr h="364864">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1" u="none" strike="noStrike" dirty="0">
                          <a:solidFill>
                            <a:srgbClr val="005580"/>
                          </a:solidFill>
                          <a:effectLst/>
                        </a:rPr>
                        <a:t>Gross Exposure</a:t>
                      </a:r>
                      <a:endParaRPr lang="en-US" sz="1200" b="1" i="0" u="none" strike="noStrike" dirty="0">
                        <a:solidFill>
                          <a:srgbClr val="005580"/>
                        </a:solidFill>
                        <a:effectLst/>
                        <a:latin typeface="+mn-lt"/>
                      </a:endParaRPr>
                    </a:p>
                  </a:txBody>
                  <a:tcPr anchor="ctr"/>
                </a:tc>
                <a:tc>
                  <a:txBody>
                    <a:bodyPr/>
                    <a:lstStyle/>
                    <a:p>
                      <a:pPr algn="ctr"/>
                      <a:endParaRPr lang="en-US" sz="1200" dirty="0">
                        <a:solidFill>
                          <a:srgbClr val="005580"/>
                        </a:solidFill>
                      </a:endParaRPr>
                    </a:p>
                  </a:txBody>
                  <a:tcPr marL="0" marR="0" marT="0" marB="0" anchor="ctr"/>
                </a:tc>
                <a:tc>
                  <a:txBody>
                    <a:bodyPr/>
                    <a:lstStyle/>
                    <a:p>
                      <a:pPr algn="ctr"/>
                      <a:r>
                        <a:rPr lang="en-AU" sz="1200" dirty="0" smtClean="0">
                          <a:solidFill>
                            <a:srgbClr val="005580"/>
                          </a:solidFill>
                        </a:rPr>
                        <a:t>75%</a:t>
                      </a:r>
                      <a:endParaRPr lang="en-US" sz="1200" dirty="0">
                        <a:solidFill>
                          <a:srgbClr val="005580"/>
                        </a:solidFill>
                      </a:endParaRPr>
                    </a:p>
                  </a:txBody>
                  <a:tcPr marL="0" marR="0" marT="0" marB="0" anchor="ctr"/>
                </a:tc>
                <a:tc>
                  <a:txBody>
                    <a:bodyPr/>
                    <a:lstStyle/>
                    <a:p>
                      <a:pPr algn="ctr"/>
                      <a:r>
                        <a:rPr lang="en-AU" sz="1200" dirty="0" smtClean="0">
                          <a:solidFill>
                            <a:srgbClr val="005580"/>
                          </a:solidFill>
                        </a:rPr>
                        <a:t>71%</a:t>
                      </a:r>
                      <a:endParaRPr lang="en-US" sz="1200" dirty="0">
                        <a:solidFill>
                          <a:srgbClr val="005580"/>
                        </a:solidFill>
                      </a:endParaRPr>
                    </a:p>
                  </a:txBody>
                  <a:tcPr marL="0" marR="0" marT="0" marB="0" anchor="ctr"/>
                </a:tc>
                <a:extLst>
                  <a:ext uri="{0D108BD9-81ED-4DB2-BD59-A6C34878D82A}">
                    <a16:rowId xmlns:a16="http://schemas.microsoft.com/office/drawing/2014/main" val="10007"/>
                  </a:ext>
                </a:extLst>
              </a:tr>
              <a:tr h="364864">
                <a:tc>
                  <a:txBody>
                    <a:bodyPr/>
                    <a:lstStyle/>
                    <a:p>
                      <a:pPr algn="l" fontAlgn="b"/>
                      <a:r>
                        <a:rPr lang="en-US" sz="1200" b="1" u="none" strike="noStrike" dirty="0">
                          <a:solidFill>
                            <a:srgbClr val="005580"/>
                          </a:solidFill>
                          <a:effectLst/>
                        </a:rPr>
                        <a:t>Net Exposure</a:t>
                      </a:r>
                      <a:endParaRPr lang="en-US" sz="1200" b="1" i="0" u="none" strike="noStrike" dirty="0">
                        <a:solidFill>
                          <a:srgbClr val="005580"/>
                        </a:solidFill>
                        <a:effectLst/>
                        <a:latin typeface="+mn-lt"/>
                      </a:endParaRPr>
                    </a:p>
                  </a:txBody>
                  <a:tcPr anchor="ctr"/>
                </a:tc>
                <a:tc>
                  <a:txBody>
                    <a:bodyPr/>
                    <a:lstStyle/>
                    <a:p>
                      <a:pPr algn="ctr"/>
                      <a:endParaRPr lang="en-US" sz="1200" dirty="0">
                        <a:solidFill>
                          <a:srgbClr val="005580"/>
                        </a:solidFill>
                      </a:endParaRPr>
                    </a:p>
                  </a:txBody>
                  <a:tcPr marL="0" marR="0" marT="0" marB="0" anchor="ctr"/>
                </a:tc>
                <a:tc>
                  <a:txBody>
                    <a:bodyPr/>
                    <a:lstStyle/>
                    <a:p>
                      <a:pPr algn="ctr"/>
                      <a:r>
                        <a:rPr lang="en-AU" sz="1200" dirty="0" smtClean="0">
                          <a:solidFill>
                            <a:srgbClr val="005580"/>
                          </a:solidFill>
                        </a:rPr>
                        <a:t>72%</a:t>
                      </a:r>
                      <a:endParaRPr lang="en-US" sz="1200" dirty="0">
                        <a:solidFill>
                          <a:srgbClr val="005580"/>
                        </a:solidFill>
                      </a:endParaRPr>
                    </a:p>
                  </a:txBody>
                  <a:tcPr marL="0" marR="0" marT="0" marB="0" anchor="ctr"/>
                </a:tc>
                <a:tc>
                  <a:txBody>
                    <a:bodyPr/>
                    <a:lstStyle/>
                    <a:p>
                      <a:pPr algn="ctr"/>
                      <a:r>
                        <a:rPr lang="en-AU" sz="1200" dirty="0" smtClean="0">
                          <a:solidFill>
                            <a:srgbClr val="005580"/>
                          </a:solidFill>
                        </a:rPr>
                        <a:t>68%</a:t>
                      </a:r>
                      <a:endParaRPr lang="en-US" sz="1200" dirty="0">
                        <a:solidFill>
                          <a:srgbClr val="005580"/>
                        </a:solidFill>
                      </a:endParaRPr>
                    </a:p>
                  </a:txBody>
                  <a:tcPr marL="0" marR="0" marT="0" marB="0" anchor="ctr"/>
                </a:tc>
                <a:extLst>
                  <a:ext uri="{0D108BD9-81ED-4DB2-BD59-A6C34878D82A}">
                    <a16:rowId xmlns:a16="http://schemas.microsoft.com/office/drawing/2014/main" val="10008"/>
                  </a:ext>
                </a:extLst>
              </a:tr>
            </a:tbl>
          </a:graphicData>
        </a:graphic>
      </p:graphicFrame>
      <p:sp>
        <p:nvSpPr>
          <p:cNvPr id="6" name="TextBox 5"/>
          <p:cNvSpPr txBox="1"/>
          <p:nvPr/>
        </p:nvSpPr>
        <p:spPr>
          <a:xfrm>
            <a:off x="5985933" y="6392333"/>
            <a:ext cx="184666" cy="338554"/>
          </a:xfrm>
          <a:prstGeom prst="rect">
            <a:avLst/>
          </a:prstGeom>
          <a:noFill/>
        </p:spPr>
        <p:txBody>
          <a:bodyPr wrap="none" rtlCol="0">
            <a:spAutoFit/>
          </a:bodyPr>
          <a:lstStyle/>
          <a:p>
            <a:endParaRPr lang="en-US" dirty="0"/>
          </a:p>
        </p:txBody>
      </p:sp>
      <p:sp>
        <p:nvSpPr>
          <p:cNvPr id="3" name="Slide Number Placeholder 2"/>
          <p:cNvSpPr>
            <a:spLocks noGrp="1"/>
          </p:cNvSpPr>
          <p:nvPr>
            <p:ph type="sldNum" sz="quarter" idx="10"/>
          </p:nvPr>
        </p:nvSpPr>
        <p:spPr/>
        <p:txBody>
          <a:bodyPr/>
          <a:lstStyle/>
          <a:p>
            <a:fld id="{0F03ED66-9AFE-1E47-B9D8-15F75672B1B1}" type="slidenum">
              <a:rPr lang="en-US" smtClean="0"/>
              <a:pPr/>
              <a:t>27</a:t>
            </a:fld>
            <a:endParaRPr lang="en-US" dirty="0"/>
          </a:p>
        </p:txBody>
      </p:sp>
    </p:spTree>
    <p:extLst>
      <p:ext uri="{BB962C8B-B14F-4D97-AF65-F5344CB8AC3E}">
        <p14:creationId xmlns:p14="http://schemas.microsoft.com/office/powerpoint/2010/main" val="40817918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4848" y="188640"/>
            <a:ext cx="8589640" cy="720080"/>
          </a:xfrm>
        </p:spPr>
        <p:txBody>
          <a:bodyPr/>
          <a:lstStyle/>
          <a:p>
            <a:r>
              <a:rPr lang="en-AU" sz="2500" dirty="0" smtClean="0"/>
              <a:t>Top Holdings and Reporting Season</a:t>
            </a:r>
            <a:br>
              <a:rPr lang="en-AU" sz="2500" dirty="0" smtClean="0"/>
            </a:br>
            <a:r>
              <a:rPr lang="en-AU" sz="2500" dirty="0" smtClean="0"/>
              <a:t>Long and Short ranked by weight at date of result</a:t>
            </a:r>
            <a:endParaRPr lang="en-US" sz="2500" dirty="0"/>
          </a:p>
        </p:txBody>
      </p:sp>
      <p:sp>
        <p:nvSpPr>
          <p:cNvPr id="4" name="Slide Number Placeholder 3"/>
          <p:cNvSpPr>
            <a:spLocks noGrp="1"/>
          </p:cNvSpPr>
          <p:nvPr>
            <p:ph type="sldNum" sz="quarter" idx="10"/>
          </p:nvPr>
        </p:nvSpPr>
        <p:spPr/>
        <p:txBody>
          <a:bodyPr/>
          <a:lstStyle/>
          <a:p>
            <a:fld id="{0F03ED66-9AFE-1E47-B9D8-15F75672B1B1}" type="slidenum">
              <a:rPr lang="en-US" smtClean="0"/>
              <a:pPr/>
              <a:t>28</a:t>
            </a:fld>
            <a:endParaRPr lang="en-US" dirty="0"/>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275097090"/>
              </p:ext>
            </p:extLst>
          </p:nvPr>
        </p:nvGraphicFramePr>
        <p:xfrm>
          <a:off x="471054" y="1340768"/>
          <a:ext cx="8212926" cy="3370616"/>
        </p:xfrm>
        <a:graphic>
          <a:graphicData uri="http://schemas.openxmlformats.org/drawingml/2006/table">
            <a:tbl>
              <a:tblPr firstRow="1" bandRow="1">
                <a:tableStyleId>{21E4AEA4-8DFA-4A89-87EB-49C32662AFE0}</a:tableStyleId>
              </a:tblPr>
              <a:tblGrid>
                <a:gridCol w="1364642">
                  <a:extLst>
                    <a:ext uri="{9D8B030D-6E8A-4147-A177-3AD203B41FA5}">
                      <a16:colId xmlns:a16="http://schemas.microsoft.com/office/drawing/2014/main" val="20000"/>
                    </a:ext>
                  </a:extLst>
                </a:gridCol>
                <a:gridCol w="799612">
                  <a:extLst>
                    <a:ext uri="{9D8B030D-6E8A-4147-A177-3AD203B41FA5}">
                      <a16:colId xmlns:a16="http://schemas.microsoft.com/office/drawing/2014/main" val="1994772905"/>
                    </a:ext>
                  </a:extLst>
                </a:gridCol>
                <a:gridCol w="1432636">
                  <a:extLst>
                    <a:ext uri="{9D8B030D-6E8A-4147-A177-3AD203B41FA5}">
                      <a16:colId xmlns:a16="http://schemas.microsoft.com/office/drawing/2014/main" val="20001"/>
                    </a:ext>
                  </a:extLst>
                </a:gridCol>
                <a:gridCol w="1818558">
                  <a:extLst>
                    <a:ext uri="{9D8B030D-6E8A-4147-A177-3AD203B41FA5}">
                      <a16:colId xmlns:a16="http://schemas.microsoft.com/office/drawing/2014/main" val="20002"/>
                    </a:ext>
                  </a:extLst>
                </a:gridCol>
                <a:gridCol w="1652179">
                  <a:extLst>
                    <a:ext uri="{9D8B030D-6E8A-4147-A177-3AD203B41FA5}">
                      <a16:colId xmlns:a16="http://schemas.microsoft.com/office/drawing/2014/main" val="1813654113"/>
                    </a:ext>
                  </a:extLst>
                </a:gridCol>
                <a:gridCol w="1145299">
                  <a:extLst>
                    <a:ext uri="{9D8B030D-6E8A-4147-A177-3AD203B41FA5}">
                      <a16:colId xmlns:a16="http://schemas.microsoft.com/office/drawing/2014/main" val="20003"/>
                    </a:ext>
                  </a:extLst>
                </a:gridCol>
              </a:tblGrid>
              <a:tr h="399752">
                <a:tc>
                  <a:txBody>
                    <a:bodyPr/>
                    <a:lstStyle/>
                    <a:p>
                      <a:r>
                        <a:rPr lang="en-AU" sz="900" baseline="0" dirty="0"/>
                        <a:t>Top </a:t>
                      </a:r>
                      <a:r>
                        <a:rPr lang="en-AU" sz="900" baseline="0" dirty="0" smtClean="0"/>
                        <a:t>Holdings</a:t>
                      </a:r>
                    </a:p>
                    <a:p>
                      <a:r>
                        <a:rPr lang="en-AU" sz="900" baseline="0" dirty="0" smtClean="0"/>
                        <a:t>August 2020</a:t>
                      </a:r>
                      <a:endParaRPr lang="en-AU" sz="900" baseline="0" dirty="0"/>
                    </a:p>
                  </a:txBody>
                  <a:tcPr anchor="ctr">
                    <a:solidFill>
                      <a:srgbClr val="0A5599">
                        <a:alpha val="60784"/>
                      </a:srgbClr>
                    </a:solidFill>
                  </a:tcPr>
                </a:tc>
                <a:tc>
                  <a:txBody>
                    <a:bodyPr/>
                    <a:lstStyle/>
                    <a:p>
                      <a:endParaRPr lang="en-US" sz="900" dirty="0"/>
                    </a:p>
                  </a:txBody>
                  <a:tcPr anchor="ctr">
                    <a:solidFill>
                      <a:schemeClr val="bg1"/>
                    </a:solidFill>
                  </a:tcPr>
                </a:tc>
                <a:tc>
                  <a:txBody>
                    <a:bodyPr/>
                    <a:lstStyle/>
                    <a:p>
                      <a:r>
                        <a:rPr lang="en-AU" sz="900" baseline="0" dirty="0"/>
                        <a:t>Top </a:t>
                      </a:r>
                      <a:r>
                        <a:rPr lang="en-AU" sz="900" baseline="0" dirty="0" smtClean="0"/>
                        <a:t>Holdings</a:t>
                      </a:r>
                    </a:p>
                    <a:p>
                      <a:r>
                        <a:rPr lang="en-AU" sz="900" baseline="0" dirty="0" smtClean="0"/>
                        <a:t>February 2021</a:t>
                      </a:r>
                      <a:endParaRPr lang="en-AU" sz="900" baseline="0" dirty="0"/>
                    </a:p>
                  </a:txBody>
                  <a:tcPr anchor="ctr"/>
                </a:tc>
                <a:tc>
                  <a:txBody>
                    <a:bodyPr/>
                    <a:lstStyle/>
                    <a:p>
                      <a:pPr marL="0" algn="l" defTabSz="914400" rtl="0" eaLnBrk="1" latinLnBrk="0" hangingPunct="1"/>
                      <a:r>
                        <a:rPr lang="en-AU" sz="900" b="1" kern="1200" dirty="0">
                          <a:solidFill>
                            <a:schemeClr val="lt1"/>
                          </a:solidFill>
                          <a:latin typeface="+mn-lt"/>
                          <a:ea typeface="+mn-ea"/>
                          <a:cs typeface="+mn-cs"/>
                        </a:rPr>
                        <a:t>Business </a:t>
                      </a:r>
                      <a:r>
                        <a:rPr lang="en-AU" sz="900" b="1" kern="1200" dirty="0" smtClean="0">
                          <a:solidFill>
                            <a:schemeClr val="lt1"/>
                          </a:solidFill>
                          <a:latin typeface="+mn-lt"/>
                          <a:ea typeface="+mn-ea"/>
                          <a:cs typeface="+mn-cs"/>
                        </a:rPr>
                        <a:t>Description</a:t>
                      </a:r>
                      <a:endParaRPr lang="en-AU" sz="900" b="1" kern="1200" dirty="0">
                        <a:solidFill>
                          <a:schemeClr val="lt1"/>
                        </a:solidFill>
                        <a:latin typeface="+mn-lt"/>
                        <a:ea typeface="+mn-ea"/>
                        <a:cs typeface="+mn-cs"/>
                      </a:endParaRPr>
                    </a:p>
                  </a:txBody>
                  <a:tcPr anchor="ctr"/>
                </a:tc>
                <a:tc>
                  <a:txBody>
                    <a:bodyPr/>
                    <a:lstStyle/>
                    <a:p>
                      <a:pPr marL="0" algn="l" defTabSz="914400" rtl="0" eaLnBrk="1" latinLnBrk="0" hangingPunct="1"/>
                      <a:r>
                        <a:rPr lang="en-US" sz="900" b="1" kern="1200" dirty="0" smtClean="0">
                          <a:solidFill>
                            <a:schemeClr val="lt1"/>
                          </a:solidFill>
                          <a:latin typeface="+mn-lt"/>
                          <a:ea typeface="+mn-ea"/>
                          <a:cs typeface="+mn-cs"/>
                        </a:rPr>
                        <a:t>Result</a:t>
                      </a:r>
                      <a:r>
                        <a:rPr lang="en-US" sz="900" b="1" kern="1200" baseline="0" dirty="0" smtClean="0">
                          <a:solidFill>
                            <a:schemeClr val="lt1"/>
                          </a:solidFill>
                          <a:latin typeface="+mn-lt"/>
                          <a:ea typeface="+mn-ea"/>
                          <a:cs typeface="+mn-cs"/>
                        </a:rPr>
                        <a:t> Announcement</a:t>
                      </a:r>
                      <a:endParaRPr lang="en-US" sz="900" b="1" kern="1200" dirty="0">
                        <a:solidFill>
                          <a:schemeClr val="lt1"/>
                        </a:solidFill>
                        <a:latin typeface="+mn-lt"/>
                        <a:ea typeface="+mn-ea"/>
                        <a:cs typeface="+mn-cs"/>
                      </a:endParaRPr>
                    </a:p>
                  </a:txBody>
                  <a:tcPr anchor="ctr"/>
                </a:tc>
                <a:tc>
                  <a:txBody>
                    <a:bodyPr/>
                    <a:lstStyle/>
                    <a:p>
                      <a:pPr marL="0" algn="ctr" defTabSz="914400" rtl="0" eaLnBrk="1" latinLnBrk="0" hangingPunct="1"/>
                      <a:r>
                        <a:rPr lang="en-AU" sz="900" b="1" kern="1200" dirty="0" smtClean="0">
                          <a:solidFill>
                            <a:schemeClr val="lt1"/>
                          </a:solidFill>
                          <a:latin typeface="+mn-lt"/>
                          <a:ea typeface="+mn-ea"/>
                          <a:cs typeface="+mn-cs"/>
                        </a:rPr>
                        <a:t>Month Return</a:t>
                      </a:r>
                      <a:endParaRPr lang="en-US" sz="900" b="1" kern="1200" dirty="0">
                        <a:solidFill>
                          <a:schemeClr val="lt1"/>
                        </a:solidFill>
                        <a:latin typeface="+mn-lt"/>
                        <a:ea typeface="+mn-ea"/>
                        <a:cs typeface="+mn-cs"/>
                      </a:endParaRPr>
                    </a:p>
                  </a:txBody>
                  <a:tcPr anchor="ctr"/>
                </a:tc>
                <a:extLst>
                  <a:ext uri="{0D108BD9-81ED-4DB2-BD59-A6C34878D82A}">
                    <a16:rowId xmlns:a16="http://schemas.microsoft.com/office/drawing/2014/main" val="10000"/>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People Infrastructure</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err="1" smtClean="0">
                          <a:solidFill>
                            <a:srgbClr val="005580"/>
                          </a:solidFill>
                          <a:effectLst/>
                          <a:latin typeface="+mn-lt"/>
                          <a:ea typeface="+mn-ea"/>
                          <a:cs typeface="+mn-cs"/>
                        </a:rPr>
                        <a:t>Healthia</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900" b="1" i="0" u="none" strike="noStrike" kern="1200" cap="none" spc="0" normalizeH="0" baseline="0" noProof="0" dirty="0" smtClean="0">
                          <a:ln>
                            <a:noFill/>
                          </a:ln>
                          <a:solidFill>
                            <a:srgbClr val="005580"/>
                          </a:solidFill>
                          <a:effectLst/>
                          <a:uLnTx/>
                          <a:uFillTx/>
                          <a:latin typeface="+mn-lt"/>
                          <a:ea typeface="+mn-ea"/>
                          <a:cs typeface="+mn-cs"/>
                        </a:rPr>
                        <a:t>Physiotherapy and Podiatry</a:t>
                      </a:r>
                      <a:endParaRPr kumimoji="0" lang="en-US" sz="900" b="1" i="0" u="none" strike="noStrike" kern="1200" cap="none" spc="0" normalizeH="0" baseline="0" noProof="0" dirty="0">
                        <a:ln>
                          <a:noFill/>
                        </a:ln>
                        <a:solidFill>
                          <a:srgbClr val="005580"/>
                        </a:solidFill>
                        <a:effectLst/>
                        <a:uLnTx/>
                        <a:uFillTx/>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B050"/>
                          </a:solidFill>
                          <a:effectLst/>
                          <a:latin typeface="+mn-lt"/>
                          <a:ea typeface="+mn-ea"/>
                          <a:cs typeface="+mn-cs"/>
                        </a:rPr>
                        <a:t>Beat</a:t>
                      </a:r>
                      <a:endParaRPr lang="en-US" sz="900" b="1" u="none" strike="noStrike" kern="1200" baseline="0" dirty="0">
                        <a:solidFill>
                          <a:srgbClr val="00B05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4%</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10001"/>
                  </a:ext>
                </a:extLst>
              </a:tr>
              <a:tr h="307590">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Electro Optic Systems</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Lovisa</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Jewelry Retailing</a:t>
                      </a:r>
                      <a:endParaRPr lang="en-US" sz="900" b="1" u="none" strike="noStrike" kern="1200" baseline="0" noProof="0" dirty="0">
                        <a:solidFill>
                          <a:srgbClr val="005580"/>
                        </a:solidFill>
                        <a:effectLst/>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B050"/>
                          </a:solidFill>
                          <a:effectLst/>
                          <a:latin typeface="+mn-lt"/>
                          <a:ea typeface="+mn-ea"/>
                          <a:cs typeface="+mn-cs"/>
                        </a:rPr>
                        <a:t>Beat</a:t>
                      </a:r>
                      <a:endParaRPr lang="en-US" sz="900" b="1" u="none" strike="noStrike" kern="1200" baseline="0" dirty="0">
                        <a:solidFill>
                          <a:srgbClr val="00B05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36%</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10002"/>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Citadel Group</a:t>
                      </a:r>
                      <a:endParaRPr lang="en-AU" sz="900" b="0"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u="none" strike="noStrike" kern="1200" baseline="0" noProof="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EML Payments</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900" b="1" u="none" strike="noStrike" kern="1200" baseline="0" dirty="0" smtClean="0">
                          <a:solidFill>
                            <a:srgbClr val="005580"/>
                          </a:solidFill>
                          <a:effectLst/>
                          <a:latin typeface="+mn-lt"/>
                          <a:ea typeface="+mn-ea"/>
                          <a:cs typeface="+mn-cs"/>
                        </a:rPr>
                        <a:t>Transaction Processing</a:t>
                      </a:r>
                      <a:endParaRPr lang="en-US" sz="900" b="1" u="none" strike="noStrike" kern="1200" baseline="0" dirty="0">
                        <a:solidFill>
                          <a:srgbClr val="005580"/>
                        </a:solidFill>
                        <a:effectLst/>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B050"/>
                          </a:solidFill>
                          <a:effectLst/>
                          <a:latin typeface="+mn-lt"/>
                          <a:ea typeface="+mn-ea"/>
                          <a:cs typeface="+mn-cs"/>
                        </a:rPr>
                        <a:t>Beat</a:t>
                      </a:r>
                      <a:endParaRPr lang="en-US" sz="900" b="1" u="none" strike="noStrike" kern="1200" baseline="0" dirty="0">
                        <a:solidFill>
                          <a:srgbClr val="00B05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30%</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10003"/>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Kogan.com</a:t>
                      </a:r>
                      <a:endParaRPr lang="en-AU" sz="900" b="0"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1" u="none" strike="noStrike" kern="1200" baseline="0" noProof="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People Infrastructure</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900" b="1" u="none" strike="noStrike" kern="1200" baseline="0" smtClean="0">
                          <a:solidFill>
                            <a:srgbClr val="005580"/>
                          </a:solidFill>
                          <a:effectLst/>
                          <a:latin typeface="+mn-lt"/>
                          <a:ea typeface="+mn-ea"/>
                          <a:cs typeface="+mn-cs"/>
                        </a:rPr>
                        <a:t>Workforce Management</a:t>
                      </a:r>
                      <a:endParaRPr lang="en-US" sz="900" b="1"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In Line</a:t>
                      </a:r>
                      <a:endParaRPr lang="en-US" sz="900" b="1" u="none" strike="noStrike" kern="1200" baseline="0" noProof="0" dirty="0">
                        <a:solidFill>
                          <a:srgbClr val="005580"/>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-8%</a:t>
                      </a:r>
                      <a:endParaRPr lang="en-US" sz="900" b="1" u="none" strike="noStrike" kern="1200" baseline="0" noProof="0" dirty="0">
                        <a:solidFill>
                          <a:srgbClr val="005580"/>
                        </a:solidFill>
                        <a:effectLst/>
                        <a:latin typeface="+mn-lt"/>
                        <a:ea typeface="+mn-ea"/>
                        <a:cs typeface="+mn-cs"/>
                      </a:endParaRPr>
                    </a:p>
                  </a:txBody>
                  <a:tcPr anchor="ctr"/>
                </a:tc>
                <a:extLst>
                  <a:ext uri="{0D108BD9-81ED-4DB2-BD59-A6C34878D82A}">
                    <a16:rowId xmlns:a16="http://schemas.microsoft.com/office/drawing/2014/main" val="10004"/>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Nearmap</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Telix</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900" b="1" u="none" strike="noStrike" kern="1200" baseline="0" dirty="0" smtClean="0">
                          <a:solidFill>
                            <a:srgbClr val="005580"/>
                          </a:solidFill>
                          <a:effectLst/>
                          <a:latin typeface="+mn-lt"/>
                          <a:ea typeface="+mn-ea"/>
                          <a:cs typeface="+mn-cs"/>
                        </a:rPr>
                        <a:t>Nuclear Medicine</a:t>
                      </a:r>
                      <a:endParaRPr lang="en-US" sz="900" b="1"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In Line</a:t>
                      </a:r>
                      <a:endParaRPr lang="en-US" sz="900" b="1" u="none" strike="noStrike" kern="1200" baseline="0" noProof="0" dirty="0">
                        <a:solidFill>
                          <a:srgbClr val="005580"/>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-3%</a:t>
                      </a:r>
                      <a:endParaRPr lang="en-US" sz="900" b="1" u="none" strike="noStrike" kern="1200" baseline="0" noProof="0" dirty="0">
                        <a:solidFill>
                          <a:srgbClr val="005580"/>
                        </a:solidFill>
                        <a:effectLst/>
                        <a:latin typeface="+mn-lt"/>
                        <a:ea typeface="+mn-ea"/>
                        <a:cs typeface="+mn-cs"/>
                      </a:endParaRPr>
                    </a:p>
                  </a:txBody>
                  <a:tcPr anchor="ctr"/>
                </a:tc>
                <a:extLst>
                  <a:ext uri="{0D108BD9-81ED-4DB2-BD59-A6C34878D82A}">
                    <a16:rowId xmlns:a16="http://schemas.microsoft.com/office/drawing/2014/main" val="10005"/>
                  </a:ext>
                </a:extLst>
              </a:tr>
              <a:tr h="256162">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Jumbo Interactive</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Electro Optic Systems</a:t>
                      </a:r>
                      <a:endParaRPr lang="en-AU" sz="900" b="1" u="none" strike="noStrike" kern="1200" baseline="0" dirty="0">
                        <a:solidFill>
                          <a:srgbClr val="005580"/>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900" b="1" i="0" u="none" strike="noStrike" kern="1200" cap="none" spc="0" normalizeH="0" baseline="0" noProof="0" dirty="0" smtClean="0">
                          <a:ln>
                            <a:noFill/>
                          </a:ln>
                          <a:solidFill>
                            <a:srgbClr val="005580"/>
                          </a:solidFill>
                          <a:effectLst/>
                          <a:uLnTx/>
                          <a:uFillTx/>
                          <a:latin typeface="+mn-lt"/>
                          <a:ea typeface="+mn-ea"/>
                          <a:cs typeface="+mn-cs"/>
                        </a:rPr>
                        <a:t>Laser Tracking Applications</a:t>
                      </a:r>
                      <a:endParaRPr kumimoji="0" lang="en-US" sz="900" b="1" i="0" u="none" strike="noStrike" kern="1200" cap="none" spc="0" normalizeH="0" baseline="0" noProof="0" dirty="0">
                        <a:ln>
                          <a:noFill/>
                        </a:ln>
                        <a:solidFill>
                          <a:srgbClr val="005580"/>
                        </a:solidFill>
                        <a:effectLst/>
                        <a:uLnTx/>
                        <a:uFillTx/>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900" b="1" u="none" strike="noStrike" kern="1200" baseline="0" noProof="0" dirty="0" smtClean="0">
                          <a:solidFill>
                            <a:srgbClr val="FF0000"/>
                          </a:solidFill>
                          <a:effectLst/>
                          <a:latin typeface="+mn-lt"/>
                          <a:ea typeface="+mn-ea"/>
                          <a:cs typeface="+mn-cs"/>
                        </a:rPr>
                        <a:t>Miss</a:t>
                      </a:r>
                      <a:endParaRPr lang="en-US" sz="900" b="1" u="none" strike="noStrike" kern="1200" baseline="0" noProof="0" dirty="0">
                        <a:solidFill>
                          <a:srgbClr val="FF0000"/>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u="none" strike="noStrike" kern="1200" baseline="0" noProof="0" dirty="0" smtClean="0">
                          <a:solidFill>
                            <a:srgbClr val="005580"/>
                          </a:solidFill>
                          <a:effectLst/>
                          <a:latin typeface="+mn-lt"/>
                          <a:ea typeface="+mn-ea"/>
                          <a:cs typeface="+mn-cs"/>
                        </a:rPr>
                        <a:t>-14%</a:t>
                      </a:r>
                      <a:endParaRPr lang="en-US" sz="900" b="1" u="none" strike="noStrike" kern="1200" baseline="0" noProof="0" dirty="0">
                        <a:solidFill>
                          <a:srgbClr val="005580"/>
                        </a:solidFill>
                        <a:effectLst/>
                        <a:latin typeface="+mn-lt"/>
                        <a:ea typeface="+mn-ea"/>
                        <a:cs typeface="+mn-cs"/>
                      </a:endParaRPr>
                    </a:p>
                  </a:txBody>
                  <a:tcPr anchor="ctr"/>
                </a:tc>
                <a:extLst>
                  <a:ext uri="{0D108BD9-81ED-4DB2-BD59-A6C34878D82A}">
                    <a16:rowId xmlns:a16="http://schemas.microsoft.com/office/drawing/2014/main" val="10006"/>
                  </a:ext>
                </a:extLst>
              </a:tr>
              <a:tr h="300889">
                <a:tc>
                  <a:txBody>
                    <a:bodyPr/>
                    <a:lstStyle/>
                    <a:p>
                      <a:pPr marL="0" algn="l" defTabSz="914400" rtl="0" eaLnBrk="1" latinLnBrk="0" hangingPunct="1"/>
                      <a:r>
                        <a:rPr lang="en-AU" sz="900" b="0" u="none" strike="noStrike" kern="1200" baseline="0" dirty="0" err="1" smtClean="0">
                          <a:solidFill>
                            <a:srgbClr val="005580"/>
                          </a:solidFill>
                          <a:effectLst/>
                          <a:latin typeface="+mn-lt"/>
                          <a:ea typeface="+mn-ea"/>
                          <a:cs typeface="+mn-cs"/>
                        </a:rPr>
                        <a:t>Healthia</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Jumbo Interactive</a:t>
                      </a:r>
                      <a:endParaRPr lang="en-AU" sz="900" b="1" u="none" strike="noStrike" kern="1200" baseline="0" dirty="0">
                        <a:solidFill>
                          <a:srgbClr val="005580"/>
                        </a:solidFill>
                        <a:effectLst/>
                        <a:latin typeface="+mn-lt"/>
                        <a:ea typeface="+mn-ea"/>
                        <a:cs typeface="+mn-cs"/>
                      </a:endParaRPr>
                    </a:p>
                  </a:txBody>
                  <a:tcPr anchor="ctr"/>
                </a:tc>
                <a:tc>
                  <a:txBody>
                    <a:bodyPr/>
                    <a:lstStyle/>
                    <a:p>
                      <a:r>
                        <a:rPr kumimoji="0" lang="en-AU" sz="900" b="1" i="0" u="none" strike="noStrike" kern="1200" cap="none" spc="0" normalizeH="0" baseline="0" dirty="0" smtClean="0">
                          <a:ln>
                            <a:noFill/>
                          </a:ln>
                          <a:solidFill>
                            <a:srgbClr val="005580"/>
                          </a:solidFill>
                          <a:effectLst/>
                          <a:uLnTx/>
                          <a:uFillTx/>
                          <a:latin typeface="+mn-lt"/>
                          <a:ea typeface="+mn-ea"/>
                          <a:cs typeface="+mn-cs"/>
                        </a:rPr>
                        <a:t>Lotteries</a:t>
                      </a:r>
                      <a:endParaRPr kumimoji="0" lang="en-US" sz="900" b="1" i="0" u="none" strike="noStrike" kern="1200" cap="none" spc="0" normalizeH="0" baseline="0" dirty="0">
                        <a:ln>
                          <a:noFill/>
                        </a:ln>
                        <a:solidFill>
                          <a:srgbClr val="005580"/>
                        </a:solidFill>
                        <a:effectLst/>
                        <a:uLnTx/>
                        <a:uFillTx/>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5580"/>
                          </a:solidFill>
                          <a:effectLst/>
                          <a:latin typeface="+mn-lt"/>
                          <a:ea typeface="+mn-ea"/>
                          <a:cs typeface="+mn-cs"/>
                        </a:rPr>
                        <a:t>In Line</a:t>
                      </a:r>
                      <a:endParaRPr lang="en-US" sz="900" b="1" u="none" strike="noStrike" kern="1200" baseline="0" dirty="0">
                        <a:solidFill>
                          <a:srgbClr val="00558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-4%</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4213518993"/>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Credit Corp</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Kogan.com</a:t>
                      </a:r>
                      <a:endParaRPr lang="en-AU" sz="900" b="1" u="none" strike="noStrike" kern="1200" baseline="0" dirty="0">
                        <a:solidFill>
                          <a:srgbClr val="005580"/>
                        </a:solidFill>
                        <a:effectLst/>
                        <a:latin typeface="+mn-lt"/>
                        <a:ea typeface="+mn-ea"/>
                        <a:cs typeface="+mn-cs"/>
                      </a:endParaRPr>
                    </a:p>
                  </a:txBody>
                  <a:tcPr anchor="ctr"/>
                </a:tc>
                <a:tc>
                  <a:txBody>
                    <a:bodyPr/>
                    <a:lstStyle/>
                    <a:p>
                      <a:r>
                        <a:rPr kumimoji="0" lang="en-AU" sz="900" b="1" i="0" u="none" strike="noStrike" kern="1200" cap="none" spc="0" normalizeH="0" baseline="0" dirty="0" smtClean="0">
                          <a:ln>
                            <a:noFill/>
                          </a:ln>
                          <a:solidFill>
                            <a:srgbClr val="005580"/>
                          </a:solidFill>
                          <a:effectLst/>
                          <a:uLnTx/>
                          <a:uFillTx/>
                          <a:latin typeface="+mn-lt"/>
                          <a:ea typeface="+mn-ea"/>
                          <a:cs typeface="+mn-cs"/>
                        </a:rPr>
                        <a:t>On-Line Retailing</a:t>
                      </a:r>
                      <a:endParaRPr kumimoji="0" lang="en-US" sz="900" b="1" i="0" u="none" strike="noStrike" kern="1200" cap="none" spc="0" normalizeH="0" baseline="0" dirty="0">
                        <a:ln>
                          <a:noFill/>
                        </a:ln>
                        <a:solidFill>
                          <a:srgbClr val="005580"/>
                        </a:solidFill>
                        <a:effectLst/>
                        <a:uLnTx/>
                        <a:uFillTx/>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FF0000"/>
                          </a:solidFill>
                          <a:effectLst/>
                          <a:latin typeface="+mn-lt"/>
                          <a:ea typeface="+mn-ea"/>
                          <a:cs typeface="+mn-cs"/>
                        </a:rPr>
                        <a:t>Miss</a:t>
                      </a:r>
                      <a:endParaRPr lang="en-US" sz="900" b="1" u="none" strike="noStrike" kern="1200" baseline="0" dirty="0">
                        <a:solidFill>
                          <a:srgbClr val="FF000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-4%</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811244514"/>
                  </a:ext>
                </a:extLst>
              </a:tr>
              <a:tr h="300889">
                <a:tc>
                  <a:txBody>
                    <a:bodyPr/>
                    <a:lstStyle/>
                    <a:p>
                      <a:pPr marL="0" algn="l" defTabSz="914400" rtl="0" eaLnBrk="1" latinLnBrk="0" hangingPunct="1"/>
                      <a:r>
                        <a:rPr lang="en-AU" sz="900" b="0" u="none" strike="noStrike" kern="1200" baseline="0" dirty="0" smtClean="0">
                          <a:solidFill>
                            <a:srgbClr val="005580"/>
                          </a:solidFill>
                          <a:effectLst/>
                          <a:latin typeface="+mn-lt"/>
                          <a:ea typeface="+mn-ea"/>
                          <a:cs typeface="+mn-cs"/>
                        </a:rPr>
                        <a:t>Short: Freedom Foods</a:t>
                      </a:r>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Short: A2 Milk</a:t>
                      </a:r>
                      <a:endParaRPr lang="en-AU" sz="900" b="1" u="none" strike="noStrike" kern="1200" baseline="0" dirty="0">
                        <a:solidFill>
                          <a:srgbClr val="005580"/>
                        </a:solidFill>
                        <a:effectLst/>
                        <a:latin typeface="+mn-lt"/>
                        <a:ea typeface="+mn-ea"/>
                        <a:cs typeface="+mn-cs"/>
                      </a:endParaRPr>
                    </a:p>
                  </a:txBody>
                  <a:tcPr anchor="ctr"/>
                </a:tc>
                <a:tc>
                  <a:txBody>
                    <a:bodyPr/>
                    <a:lstStyle/>
                    <a:p>
                      <a:r>
                        <a:rPr kumimoji="0" lang="en-US" sz="900" b="1" i="0" u="none" strike="noStrike" kern="1200" cap="none" spc="0" normalizeH="0" baseline="0" dirty="0" smtClean="0">
                          <a:ln>
                            <a:noFill/>
                          </a:ln>
                          <a:solidFill>
                            <a:srgbClr val="005580"/>
                          </a:solidFill>
                          <a:effectLst/>
                          <a:uLnTx/>
                          <a:uFillTx/>
                          <a:latin typeface="+mn-lt"/>
                          <a:ea typeface="+mn-ea"/>
                          <a:cs typeface="+mn-cs"/>
                        </a:rPr>
                        <a:t>Milk and Milk Products</a:t>
                      </a:r>
                      <a:endParaRPr kumimoji="0" lang="en-US" sz="900" b="1" i="0" u="none" strike="noStrike" kern="1200" cap="none" spc="0" normalizeH="0" baseline="0" dirty="0">
                        <a:ln>
                          <a:noFill/>
                        </a:ln>
                        <a:solidFill>
                          <a:srgbClr val="005580"/>
                        </a:solidFill>
                        <a:effectLst/>
                        <a:uLnTx/>
                        <a:uFillTx/>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B050"/>
                          </a:solidFill>
                          <a:effectLst/>
                          <a:latin typeface="+mn-lt"/>
                          <a:ea typeface="+mn-ea"/>
                          <a:cs typeface="+mn-cs"/>
                        </a:rPr>
                        <a:t>Miss</a:t>
                      </a:r>
                      <a:endParaRPr lang="en-US" sz="900" b="1" u="none" strike="noStrike" kern="1200" baseline="0" dirty="0">
                        <a:solidFill>
                          <a:srgbClr val="00B05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-22%</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3647499525"/>
                  </a:ext>
                </a:extLst>
              </a:tr>
              <a:tr h="300889">
                <a:tc>
                  <a:txBody>
                    <a:bodyPr/>
                    <a:lstStyle/>
                    <a:p>
                      <a:pPr marL="0" algn="l" defTabSz="914400" rtl="0" eaLnBrk="1" latinLnBrk="0" hangingPunct="1"/>
                      <a:endParaRPr lang="en-AU" sz="900" b="0" u="none" strike="noStrike" kern="1200" baseline="0" dirty="0">
                        <a:solidFill>
                          <a:srgbClr val="005580"/>
                        </a:solidFill>
                        <a:effectLst/>
                        <a:latin typeface="+mn-lt"/>
                        <a:ea typeface="+mn-ea"/>
                        <a:cs typeface="+mn-cs"/>
                      </a:endParaRPr>
                    </a:p>
                  </a:txBody>
                  <a:tcPr anchor="ctr"/>
                </a:tc>
                <a:tc>
                  <a:txBody>
                    <a:bodyPr/>
                    <a:lstStyle/>
                    <a:p>
                      <a:endParaRPr lang="en-US" sz="900" b="1" u="none" strike="noStrike" kern="1200" baseline="0" dirty="0">
                        <a:solidFill>
                          <a:srgbClr val="005580"/>
                        </a:solidFill>
                        <a:effectLst/>
                        <a:latin typeface="+mn-lt"/>
                        <a:ea typeface="+mn-ea"/>
                        <a:cs typeface="+mn-cs"/>
                      </a:endParaRPr>
                    </a:p>
                  </a:txBody>
                  <a:tcPr anchor="ctr">
                    <a:solidFill>
                      <a:schemeClr val="bg1"/>
                    </a:solidFill>
                  </a:tcPr>
                </a:tc>
                <a:tc>
                  <a:txBody>
                    <a:bodyPr/>
                    <a:lstStyle/>
                    <a:p>
                      <a:pPr marL="0" algn="l" defTabSz="914400" rtl="0" eaLnBrk="1" latinLnBrk="0" hangingPunct="1"/>
                      <a:r>
                        <a:rPr lang="en-AU" sz="900" b="1" u="none" strike="noStrike" kern="1200" baseline="0" dirty="0" smtClean="0">
                          <a:solidFill>
                            <a:srgbClr val="005580"/>
                          </a:solidFill>
                          <a:effectLst/>
                          <a:latin typeface="+mn-lt"/>
                          <a:ea typeface="+mn-ea"/>
                          <a:cs typeface="+mn-cs"/>
                        </a:rPr>
                        <a:t>Short: Freedom Foods</a:t>
                      </a:r>
                      <a:endParaRPr lang="en-AU" sz="900" b="1" u="none" strike="noStrike" kern="1200" baseline="0" dirty="0">
                        <a:solidFill>
                          <a:srgbClr val="005580"/>
                        </a:solidFill>
                        <a:effectLst/>
                        <a:latin typeface="+mn-lt"/>
                        <a:ea typeface="+mn-ea"/>
                        <a:cs typeface="+mn-cs"/>
                      </a:endParaRPr>
                    </a:p>
                  </a:txBody>
                  <a:tcPr anchor="ctr"/>
                </a:tc>
                <a:tc>
                  <a:txBody>
                    <a:bodyPr/>
                    <a:lstStyle/>
                    <a:p>
                      <a:r>
                        <a:rPr kumimoji="0" lang="en-US" sz="900" b="1" i="0" u="none" strike="noStrike" kern="1200" cap="none" spc="0" normalizeH="0" baseline="0" dirty="0" smtClean="0">
                          <a:ln>
                            <a:noFill/>
                          </a:ln>
                          <a:solidFill>
                            <a:srgbClr val="005580"/>
                          </a:solidFill>
                          <a:effectLst/>
                          <a:uLnTx/>
                          <a:uFillTx/>
                          <a:latin typeface="+mn-lt"/>
                          <a:ea typeface="+mn-ea"/>
                          <a:cs typeface="+mn-cs"/>
                        </a:rPr>
                        <a:t>Food and Beverage</a:t>
                      </a:r>
                      <a:endParaRPr kumimoji="0" lang="en-US" sz="900" b="1" i="0" u="none" strike="noStrike" kern="1200" cap="none" spc="0" normalizeH="0" baseline="0" dirty="0">
                        <a:ln>
                          <a:noFill/>
                        </a:ln>
                        <a:solidFill>
                          <a:srgbClr val="005580"/>
                        </a:solidFill>
                        <a:effectLst/>
                        <a:uLnTx/>
                        <a:uFillTx/>
                        <a:latin typeface="+mn-lt"/>
                        <a:ea typeface="+mn-ea"/>
                        <a:cs typeface="+mn-cs"/>
                      </a:endParaRPr>
                    </a:p>
                  </a:txBody>
                  <a:tcPr anchor="ctr"/>
                </a:tc>
                <a:tc>
                  <a:txBody>
                    <a:bodyPr/>
                    <a:lstStyle/>
                    <a:p>
                      <a:pPr marL="0" algn="l" defTabSz="914400" rtl="0" eaLnBrk="1" latinLnBrk="0" hangingPunct="1"/>
                      <a:r>
                        <a:rPr lang="en-US" sz="900" b="1" u="none" strike="noStrike" kern="1200" baseline="0" dirty="0" smtClean="0">
                          <a:solidFill>
                            <a:srgbClr val="005580"/>
                          </a:solidFill>
                          <a:effectLst/>
                          <a:latin typeface="+mn-lt"/>
                          <a:ea typeface="+mn-ea"/>
                          <a:cs typeface="+mn-cs"/>
                        </a:rPr>
                        <a:t>N/A</a:t>
                      </a:r>
                      <a:endParaRPr lang="en-US" sz="900" b="1" u="none" strike="noStrike" kern="1200" baseline="0" dirty="0">
                        <a:solidFill>
                          <a:srgbClr val="005580"/>
                        </a:solidFill>
                        <a:effectLst/>
                        <a:latin typeface="+mn-lt"/>
                        <a:ea typeface="+mn-ea"/>
                        <a:cs typeface="+mn-cs"/>
                      </a:endParaRPr>
                    </a:p>
                  </a:txBody>
                  <a:tcPr anchor="ctr"/>
                </a:tc>
                <a:tc>
                  <a:txBody>
                    <a:bodyPr/>
                    <a:lstStyle/>
                    <a:p>
                      <a:pPr marL="0" algn="ctr" defTabSz="914400" rtl="0" eaLnBrk="1" latinLnBrk="0" hangingPunct="1"/>
                      <a:r>
                        <a:rPr lang="en-US" sz="900" b="1" u="none" strike="noStrike" kern="1200" baseline="0" dirty="0" smtClean="0">
                          <a:solidFill>
                            <a:srgbClr val="005580"/>
                          </a:solidFill>
                          <a:effectLst/>
                          <a:latin typeface="+mn-lt"/>
                          <a:ea typeface="+mn-ea"/>
                          <a:cs typeface="+mn-cs"/>
                        </a:rPr>
                        <a:t>halted</a:t>
                      </a:r>
                      <a:endParaRPr lang="en-US" sz="900" b="1" u="none" strike="noStrike" kern="1200" baseline="0" dirty="0">
                        <a:solidFill>
                          <a:srgbClr val="005580"/>
                        </a:solidFill>
                        <a:effectLst/>
                        <a:latin typeface="+mn-lt"/>
                        <a:ea typeface="+mn-ea"/>
                        <a:cs typeface="+mn-cs"/>
                      </a:endParaRPr>
                    </a:p>
                  </a:txBody>
                  <a:tcPr anchor="ctr"/>
                </a:tc>
                <a:extLst>
                  <a:ext uri="{0D108BD9-81ED-4DB2-BD59-A6C34878D82A}">
                    <a16:rowId xmlns:a16="http://schemas.microsoft.com/office/drawing/2014/main" val="3971710464"/>
                  </a:ext>
                </a:extLst>
              </a:tr>
            </a:tbl>
          </a:graphicData>
        </a:graphic>
      </p:graphicFrame>
      <p:sp>
        <p:nvSpPr>
          <p:cNvPr id="8" name="TextBox 7">
            <a:extLst>
              <a:ext uri="{FF2B5EF4-FFF2-40B4-BE49-F238E27FC236}">
                <a16:creationId xmlns:a16="http://schemas.microsoft.com/office/drawing/2014/main" id="{D4960BDF-144B-49A7-9FAF-0BCC34953269}"/>
              </a:ext>
            </a:extLst>
          </p:cNvPr>
          <p:cNvSpPr txBox="1"/>
          <p:nvPr/>
        </p:nvSpPr>
        <p:spPr>
          <a:xfrm>
            <a:off x="471054" y="4895989"/>
            <a:ext cx="8140917" cy="1323439"/>
          </a:xfrm>
          <a:prstGeom prst="rect">
            <a:avLst/>
          </a:prstGeom>
          <a:noFill/>
        </p:spPr>
        <p:txBody>
          <a:bodyPr wrap="square" rtlCol="0">
            <a:spAutoFit/>
          </a:bodyPr>
          <a:lstStyle/>
          <a:p>
            <a:r>
              <a:rPr lang="en-AU" sz="1800" b="1" dirty="0" smtClean="0">
                <a:solidFill>
                  <a:srgbClr val="005580"/>
                </a:solidFill>
                <a:latin typeface="Arial Narrow"/>
                <a:ea typeface="+mj-ea"/>
                <a:cs typeface="Arial Narrow"/>
              </a:rPr>
              <a:t>Another good reporting season</a:t>
            </a:r>
          </a:p>
          <a:p>
            <a:r>
              <a:rPr lang="en-AU" sz="1400" b="1" dirty="0" smtClean="0">
                <a:solidFill>
                  <a:srgbClr val="005580"/>
                </a:solidFill>
                <a:latin typeface="Arial Narrow"/>
                <a:ea typeface="+mj-ea"/>
                <a:cs typeface="Arial Narrow"/>
              </a:rPr>
              <a:t>Results ran 2 to 1 in our favour</a:t>
            </a:r>
          </a:p>
          <a:p>
            <a:endParaRPr lang="en-US" sz="1200" b="1" dirty="0" smtClean="0">
              <a:solidFill>
                <a:srgbClr val="005580"/>
              </a:solidFill>
              <a:latin typeface="Arial Narrow"/>
              <a:ea typeface="+mj-ea"/>
              <a:cs typeface="Arial Narrow"/>
            </a:endParaRPr>
          </a:p>
          <a:p>
            <a:r>
              <a:rPr lang="en-US" sz="1800" b="1" dirty="0" smtClean="0">
                <a:solidFill>
                  <a:srgbClr val="005580"/>
                </a:solidFill>
                <a:latin typeface="Arial Narrow"/>
                <a:ea typeface="+mj-ea"/>
                <a:cs typeface="Arial Narrow"/>
              </a:rPr>
              <a:t>During this reporting season there were rising long bond yields, and a rotation by the market from ‘COVID winners’ towards ‘COVID losers’ </a:t>
            </a:r>
            <a:endParaRPr lang="en-US" sz="1800" b="1" dirty="0">
              <a:solidFill>
                <a:srgbClr val="005580"/>
              </a:solidFill>
              <a:latin typeface="Arial Narrow"/>
              <a:ea typeface="+mj-ea"/>
              <a:cs typeface="Arial Narrow"/>
            </a:endParaRPr>
          </a:p>
        </p:txBody>
      </p:sp>
    </p:spTree>
    <p:extLst>
      <p:ext uri="{BB962C8B-B14F-4D97-AF65-F5344CB8AC3E}">
        <p14:creationId xmlns:p14="http://schemas.microsoft.com/office/powerpoint/2010/main" val="33174876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284" y="184435"/>
            <a:ext cx="8229600" cy="1143000"/>
          </a:xfrm>
        </p:spPr>
        <p:txBody>
          <a:bodyPr/>
          <a:lstStyle/>
          <a:p>
            <a:r>
              <a:rPr lang="en-AU" dirty="0" smtClean="0"/>
              <a:t>Recent Portfolio Activity		</a:t>
            </a:r>
            <a:endParaRPr lang="en-US" sz="1800" b="1" dirty="0">
              <a:solidFill>
                <a:srgbClr val="005580"/>
              </a:solidFill>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29</a:t>
            </a:fld>
            <a:endParaRPr lang="en-US" dirty="0"/>
          </a:p>
        </p:txBody>
      </p:sp>
      <p:sp>
        <p:nvSpPr>
          <p:cNvPr id="3" name="Content Placeholder 2"/>
          <p:cNvSpPr>
            <a:spLocks noGrp="1"/>
          </p:cNvSpPr>
          <p:nvPr>
            <p:ph idx="1"/>
          </p:nvPr>
        </p:nvSpPr>
        <p:spPr>
          <a:xfrm>
            <a:off x="467544" y="1133348"/>
            <a:ext cx="8229600" cy="5175971"/>
          </a:xfrm>
        </p:spPr>
        <p:txBody>
          <a:bodyPr/>
          <a:lstStyle/>
          <a:p>
            <a:pPr marL="0" indent="0">
              <a:buNone/>
            </a:pPr>
            <a:r>
              <a:rPr lang="en-AU" sz="2000" b="1" u="sng" dirty="0" smtClean="0">
                <a:solidFill>
                  <a:srgbClr val="005580"/>
                </a:solidFill>
              </a:rPr>
              <a:t>Sales</a:t>
            </a:r>
            <a:r>
              <a:rPr lang="en-AU" sz="2000" b="1" dirty="0" smtClean="0">
                <a:solidFill>
                  <a:srgbClr val="005580"/>
                </a:solidFill>
              </a:rPr>
              <a:t> </a:t>
            </a:r>
            <a:r>
              <a:rPr lang="en-AU" sz="2000" b="1" dirty="0">
                <a:solidFill>
                  <a:srgbClr val="005580"/>
                </a:solidFill>
              </a:rPr>
              <a:t>		</a:t>
            </a:r>
            <a:endParaRPr lang="en-AU" sz="800" dirty="0" smtClean="0">
              <a:solidFill>
                <a:srgbClr val="005580"/>
              </a:solidFill>
            </a:endParaRPr>
          </a:p>
          <a:p>
            <a:r>
              <a:rPr lang="en-AU" sz="1800" dirty="0" smtClean="0">
                <a:solidFill>
                  <a:srgbClr val="005580"/>
                </a:solidFill>
              </a:rPr>
              <a:t>Selling outperformers</a:t>
            </a:r>
          </a:p>
          <a:p>
            <a:pPr lvl="1"/>
            <a:r>
              <a:rPr lang="en-AU" sz="1400" dirty="0" smtClean="0">
                <a:solidFill>
                  <a:srgbClr val="005580"/>
                </a:solidFill>
              </a:rPr>
              <a:t>Trimmed our largest holdings following price strength</a:t>
            </a:r>
          </a:p>
          <a:p>
            <a:pPr lvl="1"/>
            <a:r>
              <a:rPr lang="en-AU" sz="1400" dirty="0" smtClean="0">
                <a:solidFill>
                  <a:srgbClr val="005580"/>
                </a:solidFill>
              </a:rPr>
              <a:t>Sold half our Afterpay at $132 per share, Exited at $153, Currently short </a:t>
            </a:r>
          </a:p>
          <a:p>
            <a:r>
              <a:rPr lang="en-AU" sz="1800" dirty="0" smtClean="0">
                <a:solidFill>
                  <a:srgbClr val="005580"/>
                </a:solidFill>
              </a:rPr>
              <a:t>Reducing/Exiting due to signpost miss</a:t>
            </a:r>
          </a:p>
          <a:p>
            <a:pPr lvl="1"/>
            <a:r>
              <a:rPr lang="en-AU" sz="1400" dirty="0">
                <a:solidFill>
                  <a:srgbClr val="005580"/>
                </a:solidFill>
              </a:rPr>
              <a:t>Nearmap </a:t>
            </a:r>
            <a:r>
              <a:rPr lang="en-AU" sz="1400" dirty="0" smtClean="0">
                <a:solidFill>
                  <a:srgbClr val="005580"/>
                </a:solidFill>
              </a:rPr>
              <a:t>exited on second strike, unexpected capital raising </a:t>
            </a:r>
          </a:p>
          <a:p>
            <a:pPr lvl="1"/>
            <a:r>
              <a:rPr lang="en-AU" sz="1400" dirty="0" smtClean="0">
                <a:solidFill>
                  <a:srgbClr val="005580"/>
                </a:solidFill>
              </a:rPr>
              <a:t>Exited </a:t>
            </a:r>
            <a:r>
              <a:rPr lang="en-AU" sz="1400" dirty="0" err="1" smtClean="0">
                <a:solidFill>
                  <a:srgbClr val="005580"/>
                </a:solidFill>
              </a:rPr>
              <a:t>Polynovo</a:t>
            </a:r>
            <a:r>
              <a:rPr lang="en-AU" sz="1400" dirty="0" smtClean="0">
                <a:solidFill>
                  <a:srgbClr val="005580"/>
                </a:solidFill>
              </a:rPr>
              <a:t> following disappointing sales, medium term sales outlook shaky</a:t>
            </a:r>
          </a:p>
          <a:p>
            <a:pPr lvl="1"/>
            <a:r>
              <a:rPr lang="en-AU" sz="1400" dirty="0" smtClean="0">
                <a:solidFill>
                  <a:srgbClr val="005580"/>
                </a:solidFill>
              </a:rPr>
              <a:t>Reduced Kogan by 1/3 due to unexpected step change in marketing spend, exited on review</a:t>
            </a:r>
          </a:p>
          <a:p>
            <a:endParaRPr lang="en-AU" sz="800" dirty="0" smtClean="0">
              <a:solidFill>
                <a:srgbClr val="005580"/>
              </a:solidFill>
            </a:endParaRPr>
          </a:p>
          <a:p>
            <a:pPr marL="0" indent="0">
              <a:buNone/>
            </a:pPr>
            <a:r>
              <a:rPr lang="en-AU" sz="2000" b="1" u="sng" dirty="0" smtClean="0">
                <a:solidFill>
                  <a:srgbClr val="005580"/>
                </a:solidFill>
              </a:rPr>
              <a:t>Purchases</a:t>
            </a:r>
            <a:r>
              <a:rPr lang="en-AU" sz="2000" b="1" dirty="0" smtClean="0">
                <a:solidFill>
                  <a:srgbClr val="005580"/>
                </a:solidFill>
              </a:rPr>
              <a:t> </a:t>
            </a:r>
            <a:r>
              <a:rPr lang="en-AU" sz="2000" b="1" dirty="0">
                <a:solidFill>
                  <a:srgbClr val="005580"/>
                </a:solidFill>
              </a:rPr>
              <a:t>	</a:t>
            </a:r>
            <a:endParaRPr lang="en-AU" sz="800" dirty="0">
              <a:solidFill>
                <a:srgbClr val="005580"/>
              </a:solidFill>
            </a:endParaRPr>
          </a:p>
          <a:p>
            <a:r>
              <a:rPr lang="en-AU" sz="1800" dirty="0" smtClean="0">
                <a:solidFill>
                  <a:srgbClr val="005580"/>
                </a:solidFill>
              </a:rPr>
              <a:t>Added stocks with high expected payoffs &amp; re-opening trade</a:t>
            </a:r>
          </a:p>
          <a:p>
            <a:pPr lvl="1"/>
            <a:r>
              <a:rPr lang="en-AU" sz="1400" dirty="0" smtClean="0">
                <a:solidFill>
                  <a:srgbClr val="005580"/>
                </a:solidFill>
              </a:rPr>
              <a:t>Bill Identity, automated checking and paying of utility bills for large businesses</a:t>
            </a:r>
          </a:p>
          <a:p>
            <a:pPr lvl="1"/>
            <a:r>
              <a:rPr lang="en-AU" sz="1400" dirty="0" smtClean="0">
                <a:solidFill>
                  <a:srgbClr val="005580"/>
                </a:solidFill>
              </a:rPr>
              <a:t>Lend Lease, urban renewal pipeline and earnings outlook temporary hit from COVID</a:t>
            </a:r>
            <a:endParaRPr lang="en-AU" sz="1400" dirty="0">
              <a:solidFill>
                <a:srgbClr val="005580"/>
              </a:solidFill>
            </a:endParaRPr>
          </a:p>
          <a:p>
            <a:pPr lvl="1"/>
            <a:r>
              <a:rPr lang="en-AU" sz="1400" dirty="0" smtClean="0">
                <a:solidFill>
                  <a:srgbClr val="005580"/>
                </a:solidFill>
              </a:rPr>
              <a:t>Corporate travel, recovery in travel will exceed consensus forecasts</a:t>
            </a:r>
          </a:p>
          <a:p>
            <a:r>
              <a:rPr lang="en-AU" sz="1800" dirty="0" smtClean="0">
                <a:solidFill>
                  <a:srgbClr val="005580"/>
                </a:solidFill>
              </a:rPr>
              <a:t>Shorted stocks that were recently covered</a:t>
            </a:r>
            <a:endParaRPr lang="en-AU" sz="1800" dirty="0">
              <a:solidFill>
                <a:srgbClr val="005580"/>
              </a:solidFill>
            </a:endParaRPr>
          </a:p>
          <a:p>
            <a:pPr lvl="1"/>
            <a:r>
              <a:rPr lang="en-AU" sz="1400" dirty="0" smtClean="0">
                <a:solidFill>
                  <a:srgbClr val="005580"/>
                </a:solidFill>
              </a:rPr>
              <a:t>Flight Centre, covered ahead of re-opening rotation</a:t>
            </a:r>
          </a:p>
          <a:p>
            <a:pPr lvl="1"/>
            <a:r>
              <a:rPr lang="en-AU" sz="1400" dirty="0" smtClean="0">
                <a:solidFill>
                  <a:srgbClr val="005580"/>
                </a:solidFill>
              </a:rPr>
              <a:t>A2 Milk, covered following a poor result</a:t>
            </a:r>
            <a:endParaRPr lang="en-AU" sz="1400" dirty="0">
              <a:solidFill>
                <a:srgbClr val="005580"/>
              </a:solidFill>
            </a:endParaRPr>
          </a:p>
          <a:p>
            <a:pPr marL="0" indent="0">
              <a:buNone/>
            </a:pPr>
            <a:endParaRPr lang="en-AU" sz="800" b="1" dirty="0" smtClean="0">
              <a:solidFill>
                <a:srgbClr val="005580"/>
              </a:solidFill>
            </a:endParaRPr>
          </a:p>
          <a:p>
            <a:pPr marL="0" indent="0">
              <a:buNone/>
            </a:pPr>
            <a:endParaRPr lang="en-AU" sz="1800" dirty="0">
              <a:solidFill>
                <a:srgbClr val="005580"/>
              </a:solidFill>
            </a:endParaRPr>
          </a:p>
        </p:txBody>
      </p:sp>
    </p:spTree>
    <p:extLst>
      <p:ext uri="{BB962C8B-B14F-4D97-AF65-F5344CB8AC3E}">
        <p14:creationId xmlns:p14="http://schemas.microsoft.com/office/powerpoint/2010/main" val="926702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A811F9-6711-4F16-B6B3-7CA4D57B7630}"/>
              </a:ext>
            </a:extLst>
          </p:cNvPr>
          <p:cNvSpPr>
            <a:spLocks noGrp="1"/>
          </p:cNvSpPr>
          <p:nvPr>
            <p:ph idx="1"/>
          </p:nvPr>
        </p:nvSpPr>
        <p:spPr/>
        <p:txBody>
          <a:bodyPr/>
          <a:lstStyle/>
          <a:p>
            <a:pPr>
              <a:spcBef>
                <a:spcPts val="600"/>
              </a:spcBef>
              <a:spcAft>
                <a:spcPts val="600"/>
              </a:spcAft>
            </a:pPr>
            <a:r>
              <a:rPr lang="en-AU" sz="1800" dirty="0">
                <a:solidFill>
                  <a:srgbClr val="005580"/>
                </a:solidFill>
              </a:rPr>
              <a:t>An </a:t>
            </a:r>
            <a:r>
              <a:rPr lang="en-AU" sz="1800" dirty="0" smtClean="0">
                <a:solidFill>
                  <a:srgbClr val="005580"/>
                </a:solidFill>
              </a:rPr>
              <a:t>active </a:t>
            </a:r>
            <a:r>
              <a:rPr lang="en-AU" sz="1800" dirty="0">
                <a:solidFill>
                  <a:srgbClr val="005580"/>
                </a:solidFill>
              </a:rPr>
              <a:t>Australian equity fund with a flexible mandate</a:t>
            </a:r>
          </a:p>
          <a:p>
            <a:pPr>
              <a:spcBef>
                <a:spcPts val="600"/>
              </a:spcBef>
              <a:spcAft>
                <a:spcPts val="600"/>
              </a:spcAft>
            </a:pPr>
            <a:r>
              <a:rPr lang="en-AU" sz="1800" b="1" dirty="0">
                <a:solidFill>
                  <a:srgbClr val="005580"/>
                </a:solidFill>
              </a:rPr>
              <a:t>Aiming to achieve </a:t>
            </a:r>
            <a:r>
              <a:rPr lang="en-AU" sz="1800" b="1" dirty="0" smtClean="0">
                <a:solidFill>
                  <a:srgbClr val="005580"/>
                </a:solidFill>
              </a:rPr>
              <a:t>double digit after fee </a:t>
            </a:r>
            <a:r>
              <a:rPr lang="en-AU" sz="1800" b="1" dirty="0">
                <a:solidFill>
                  <a:srgbClr val="005580"/>
                </a:solidFill>
              </a:rPr>
              <a:t>returns </a:t>
            </a:r>
            <a:r>
              <a:rPr lang="en-AU" sz="1800" b="1" dirty="0" smtClean="0">
                <a:solidFill>
                  <a:srgbClr val="005580"/>
                </a:solidFill>
              </a:rPr>
              <a:t>pa over a market cycle, while preserving capital </a:t>
            </a:r>
            <a:r>
              <a:rPr lang="en-AU" sz="1800" b="1" dirty="0">
                <a:solidFill>
                  <a:srgbClr val="005580"/>
                </a:solidFill>
              </a:rPr>
              <a:t>over the medium term</a:t>
            </a:r>
          </a:p>
          <a:p>
            <a:pPr>
              <a:spcBef>
                <a:spcPts val="600"/>
              </a:spcBef>
              <a:spcAft>
                <a:spcPts val="600"/>
              </a:spcAft>
            </a:pPr>
            <a:r>
              <a:rPr lang="en-AU" sz="1800" dirty="0">
                <a:solidFill>
                  <a:srgbClr val="005580"/>
                </a:solidFill>
              </a:rPr>
              <a:t>Concentrated e.g. Top 10 stocks typically &gt; 50% of the portfolio</a:t>
            </a:r>
          </a:p>
          <a:p>
            <a:pPr>
              <a:spcBef>
                <a:spcPts val="600"/>
              </a:spcBef>
              <a:spcAft>
                <a:spcPts val="600"/>
              </a:spcAft>
            </a:pPr>
            <a:r>
              <a:rPr lang="en-AU" sz="1800" dirty="0">
                <a:solidFill>
                  <a:srgbClr val="005580"/>
                </a:solidFill>
              </a:rPr>
              <a:t>A portfolio of compelling ideas : looking for </a:t>
            </a:r>
            <a:r>
              <a:rPr lang="en-AU" sz="1800" dirty="0" smtClean="0">
                <a:solidFill>
                  <a:srgbClr val="005580"/>
                </a:solidFill>
              </a:rPr>
              <a:t> greater than 60</a:t>
            </a:r>
            <a:r>
              <a:rPr lang="en-AU" sz="1800" dirty="0">
                <a:solidFill>
                  <a:srgbClr val="005580"/>
                </a:solidFill>
              </a:rPr>
              <a:t>% upside in the longs </a:t>
            </a:r>
            <a:r>
              <a:rPr lang="en-AU" sz="1800" dirty="0" smtClean="0">
                <a:solidFill>
                  <a:srgbClr val="005580"/>
                </a:solidFill>
              </a:rPr>
              <a:t>or </a:t>
            </a:r>
            <a:r>
              <a:rPr lang="en-AU" sz="1800" dirty="0">
                <a:solidFill>
                  <a:srgbClr val="005580"/>
                </a:solidFill>
              </a:rPr>
              <a:t>-30</a:t>
            </a:r>
            <a:r>
              <a:rPr lang="en-AU" sz="1800">
                <a:solidFill>
                  <a:srgbClr val="005580"/>
                </a:solidFill>
              </a:rPr>
              <a:t>% </a:t>
            </a:r>
            <a:r>
              <a:rPr lang="en-AU" sz="1800" smtClean="0">
                <a:solidFill>
                  <a:srgbClr val="005580"/>
                </a:solidFill>
              </a:rPr>
              <a:t>downside in </a:t>
            </a:r>
            <a:r>
              <a:rPr lang="en-AU" sz="1800" dirty="0">
                <a:solidFill>
                  <a:srgbClr val="005580"/>
                </a:solidFill>
              </a:rPr>
              <a:t>the shorts</a:t>
            </a:r>
          </a:p>
          <a:p>
            <a:pPr>
              <a:spcBef>
                <a:spcPts val="600"/>
              </a:spcBef>
              <a:spcAft>
                <a:spcPts val="600"/>
              </a:spcAft>
            </a:pPr>
            <a:r>
              <a:rPr lang="en-AU" sz="1800" dirty="0">
                <a:solidFill>
                  <a:srgbClr val="005580"/>
                </a:solidFill>
              </a:rPr>
              <a:t>Can invest in any ASX listed stock (long and short)</a:t>
            </a:r>
          </a:p>
          <a:p>
            <a:pPr>
              <a:spcBef>
                <a:spcPts val="600"/>
              </a:spcBef>
              <a:spcAft>
                <a:spcPts val="600"/>
              </a:spcAft>
            </a:pPr>
            <a:r>
              <a:rPr lang="en-AU" sz="1800" dirty="0">
                <a:solidFill>
                  <a:srgbClr val="005580"/>
                </a:solidFill>
              </a:rPr>
              <a:t>Not tied to value or growth </a:t>
            </a:r>
            <a:r>
              <a:rPr lang="en-AU" sz="1800" dirty="0" smtClean="0">
                <a:solidFill>
                  <a:srgbClr val="005580"/>
                </a:solidFill>
              </a:rPr>
              <a:t>style</a:t>
            </a:r>
          </a:p>
          <a:p>
            <a:pPr>
              <a:spcBef>
                <a:spcPts val="600"/>
              </a:spcBef>
              <a:spcAft>
                <a:spcPts val="600"/>
              </a:spcAft>
            </a:pPr>
            <a:r>
              <a:rPr lang="en-AU" sz="1800" dirty="0" smtClean="0">
                <a:solidFill>
                  <a:srgbClr val="005580"/>
                </a:solidFill>
              </a:rPr>
              <a:t>Designed </a:t>
            </a:r>
            <a:r>
              <a:rPr lang="en-AU" sz="1800" dirty="0">
                <a:solidFill>
                  <a:srgbClr val="005580"/>
                </a:solidFill>
              </a:rPr>
              <a:t>to be a complement to direct or index funds</a:t>
            </a:r>
          </a:p>
          <a:p>
            <a:endParaRPr lang="en-AU" dirty="0"/>
          </a:p>
        </p:txBody>
      </p:sp>
      <p:sp>
        <p:nvSpPr>
          <p:cNvPr id="3" name="Title 2">
            <a:extLst>
              <a:ext uri="{FF2B5EF4-FFF2-40B4-BE49-F238E27FC236}">
                <a16:creationId xmlns:a16="http://schemas.microsoft.com/office/drawing/2014/main" id="{E7407B03-2672-44C6-B8F0-D7F80A42B328}"/>
              </a:ext>
            </a:extLst>
          </p:cNvPr>
          <p:cNvSpPr>
            <a:spLocks noGrp="1"/>
          </p:cNvSpPr>
          <p:nvPr>
            <p:ph type="title"/>
          </p:nvPr>
        </p:nvSpPr>
        <p:spPr/>
        <p:txBody>
          <a:bodyPr/>
          <a:lstStyle/>
          <a:p>
            <a:r>
              <a:rPr lang="en-AU" dirty="0"/>
              <a:t>What do we offer?</a:t>
            </a:r>
          </a:p>
        </p:txBody>
      </p:sp>
      <p:sp>
        <p:nvSpPr>
          <p:cNvPr id="4" name="Slide Number Placeholder 3">
            <a:extLst>
              <a:ext uri="{FF2B5EF4-FFF2-40B4-BE49-F238E27FC236}">
                <a16:creationId xmlns:a16="http://schemas.microsoft.com/office/drawing/2014/main" id="{D1C8779F-3894-4142-9F44-0B113D32E746}"/>
              </a:ext>
            </a:extLst>
          </p:cNvPr>
          <p:cNvSpPr>
            <a:spLocks noGrp="1"/>
          </p:cNvSpPr>
          <p:nvPr>
            <p:ph type="sldNum" sz="quarter" idx="10"/>
          </p:nvPr>
        </p:nvSpPr>
        <p:spPr/>
        <p:txBody>
          <a:bodyPr/>
          <a:lstStyle/>
          <a:p>
            <a:fld id="{0F03ED66-9AFE-1E47-B9D8-15F75672B1B1}" type="slidenum">
              <a:rPr lang="en-US" smtClean="0"/>
              <a:pPr/>
              <a:t>3</a:t>
            </a:fld>
            <a:endParaRPr lang="en-US" dirty="0"/>
          </a:p>
        </p:txBody>
      </p:sp>
    </p:spTree>
    <p:extLst>
      <p:ext uri="{BB962C8B-B14F-4D97-AF65-F5344CB8AC3E}">
        <p14:creationId xmlns:p14="http://schemas.microsoft.com/office/powerpoint/2010/main" val="1269813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939DD8-A64C-7C42-A2BF-47E00EA2CBF8}"/>
              </a:ext>
            </a:extLst>
          </p:cNvPr>
          <p:cNvSpPr>
            <a:spLocks noGrp="1"/>
          </p:cNvSpPr>
          <p:nvPr>
            <p:ph type="title"/>
          </p:nvPr>
        </p:nvSpPr>
        <p:spPr/>
        <p:txBody>
          <a:bodyPr/>
          <a:lstStyle/>
          <a:p>
            <a:r>
              <a:rPr lang="en-US" dirty="0" smtClean="0"/>
              <a:t>Market Capitalisation Exposure is an outcome</a:t>
            </a:r>
            <a:endParaRPr lang="en-US" dirty="0"/>
          </a:p>
        </p:txBody>
      </p:sp>
      <p:sp>
        <p:nvSpPr>
          <p:cNvPr id="4" name="Slide Number Placeholder 3">
            <a:extLst>
              <a:ext uri="{FF2B5EF4-FFF2-40B4-BE49-F238E27FC236}">
                <a16:creationId xmlns:a16="http://schemas.microsoft.com/office/drawing/2014/main" id="{777EEF35-D1E8-A940-8A21-B274D1F4420C}"/>
              </a:ext>
            </a:extLst>
          </p:cNvPr>
          <p:cNvSpPr>
            <a:spLocks noGrp="1"/>
          </p:cNvSpPr>
          <p:nvPr>
            <p:ph type="sldNum" sz="quarter" idx="10"/>
          </p:nvPr>
        </p:nvSpPr>
        <p:spPr/>
        <p:txBody>
          <a:bodyPr/>
          <a:lstStyle/>
          <a:p>
            <a:fld id="{0F03ED66-9AFE-1E47-B9D8-15F75672B1B1}" type="slidenum">
              <a:rPr lang="en-US" smtClean="0"/>
              <a:pPr/>
              <a:t>30</a:t>
            </a:fld>
            <a:endParaRPr lang="en-US" dirty="0"/>
          </a:p>
        </p:txBody>
      </p:sp>
      <p:grpSp>
        <p:nvGrpSpPr>
          <p:cNvPr id="10" name="Group 9"/>
          <p:cNvGrpSpPr/>
          <p:nvPr/>
        </p:nvGrpSpPr>
        <p:grpSpPr>
          <a:xfrm>
            <a:off x="4211960" y="1861450"/>
            <a:ext cx="5035624" cy="3259374"/>
            <a:chOff x="-319608" y="1988840"/>
            <a:chExt cx="5035624" cy="3240360"/>
          </a:xfrm>
        </p:grpSpPr>
        <p:graphicFrame>
          <p:nvGraphicFramePr>
            <p:cNvPr id="9" name="Chart 8"/>
            <p:cNvGraphicFramePr>
              <a:graphicFrameLocks/>
            </p:cNvGraphicFramePr>
            <p:nvPr>
              <p:extLst>
                <p:ext uri="{D42A27DB-BD31-4B8C-83A1-F6EECF244321}">
                  <p14:modId xmlns:p14="http://schemas.microsoft.com/office/powerpoint/2010/main" val="1714757466"/>
                </p:ext>
              </p:extLst>
            </p:nvPr>
          </p:nvGraphicFramePr>
          <p:xfrm>
            <a:off x="-319608" y="1988840"/>
            <a:ext cx="5035624"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506113" y="3415548"/>
              <a:ext cx="1437634" cy="336579"/>
            </a:xfrm>
            <a:prstGeom prst="rect">
              <a:avLst/>
            </a:prstGeom>
            <a:noFill/>
          </p:spPr>
          <p:txBody>
            <a:bodyPr wrap="square" rtlCol="0">
              <a:spAutoFit/>
            </a:bodyPr>
            <a:lstStyle/>
            <a:p>
              <a:r>
                <a:rPr lang="en-US" b="1" dirty="0" smtClean="0">
                  <a:solidFill>
                    <a:srgbClr val="005580"/>
                  </a:solidFill>
                  <a:latin typeface="Arial Narrow" panose="020B0606020202030204" pitchFamily="34" charset="0"/>
                </a:rPr>
                <a:t>Mid-March 2021</a:t>
              </a:r>
            </a:p>
          </p:txBody>
        </p:sp>
      </p:grpSp>
      <p:graphicFrame>
        <p:nvGraphicFramePr>
          <p:cNvPr id="14" name="Chart 13"/>
          <p:cNvGraphicFramePr>
            <a:graphicFrameLocks/>
          </p:cNvGraphicFramePr>
          <p:nvPr>
            <p:extLst>
              <p:ext uri="{D42A27DB-BD31-4B8C-83A1-F6EECF244321}">
                <p14:modId xmlns:p14="http://schemas.microsoft.com/office/powerpoint/2010/main" val="1272976374"/>
              </p:ext>
            </p:extLst>
          </p:nvPr>
        </p:nvGraphicFramePr>
        <p:xfrm>
          <a:off x="-360040" y="1844824"/>
          <a:ext cx="5292080" cy="32760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1604645" y="3292806"/>
            <a:ext cx="1368152" cy="342278"/>
          </a:xfrm>
          <a:prstGeom prst="rect">
            <a:avLst/>
          </a:prstGeom>
          <a:noFill/>
        </p:spPr>
        <p:txBody>
          <a:bodyPr wrap="square" rtlCol="0">
            <a:spAutoFit/>
          </a:bodyPr>
          <a:lstStyle/>
          <a:p>
            <a:r>
              <a:rPr lang="en-US" b="1" dirty="0" smtClean="0">
                <a:solidFill>
                  <a:srgbClr val="005580"/>
                </a:solidFill>
                <a:latin typeface="Arial Narrow" panose="020B0606020202030204" pitchFamily="34" charset="0"/>
              </a:rPr>
              <a:t>October 2020</a:t>
            </a:r>
          </a:p>
        </p:txBody>
      </p:sp>
      <p:sp>
        <p:nvSpPr>
          <p:cNvPr id="16" name="TextBox 15"/>
          <p:cNvSpPr txBox="1"/>
          <p:nvPr/>
        </p:nvSpPr>
        <p:spPr>
          <a:xfrm>
            <a:off x="2336125" y="1497957"/>
            <a:ext cx="4338228" cy="338554"/>
          </a:xfrm>
          <a:prstGeom prst="rect">
            <a:avLst/>
          </a:prstGeom>
          <a:noFill/>
        </p:spPr>
        <p:txBody>
          <a:bodyPr wrap="square" rtlCol="0">
            <a:spAutoFit/>
          </a:bodyPr>
          <a:lstStyle/>
          <a:p>
            <a:pPr algn="ctr"/>
            <a:r>
              <a:rPr lang="en-US" b="1" dirty="0" smtClean="0">
                <a:solidFill>
                  <a:srgbClr val="005580"/>
                </a:solidFill>
                <a:latin typeface="Arial Narrow" panose="020B0606020202030204" pitchFamily="34" charset="0"/>
              </a:rPr>
              <a:t>Monash Portfolio Composition Snapshots</a:t>
            </a:r>
          </a:p>
        </p:txBody>
      </p:sp>
      <p:sp>
        <p:nvSpPr>
          <p:cNvPr id="11" name="Right Arrow 10"/>
          <p:cNvSpPr/>
          <p:nvPr/>
        </p:nvSpPr>
        <p:spPr>
          <a:xfrm>
            <a:off x="4145199" y="3351277"/>
            <a:ext cx="720080" cy="288032"/>
          </a:xfrm>
          <a:prstGeom prst="rightArrow">
            <a:avLst/>
          </a:prstGeom>
          <a:solidFill>
            <a:srgbClr val="005580"/>
          </a:solidFill>
          <a:ln>
            <a:solidFill>
              <a:srgbClr val="00558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ln>
                <a:solidFill>
                  <a:srgbClr val="005580"/>
                </a:solidFill>
              </a:ln>
            </a:endParaRPr>
          </a:p>
        </p:txBody>
      </p:sp>
      <p:pic>
        <p:nvPicPr>
          <p:cNvPr id="18" name="Picture 17"/>
          <p:cNvPicPr>
            <a:picLocks noChangeAspect="1"/>
          </p:cNvPicPr>
          <p:nvPr/>
        </p:nvPicPr>
        <p:blipFill>
          <a:blip r:embed="rId4"/>
          <a:stretch>
            <a:fillRect/>
          </a:stretch>
        </p:blipFill>
        <p:spPr>
          <a:xfrm>
            <a:off x="3177894" y="5120824"/>
            <a:ext cx="2654690" cy="234000"/>
          </a:xfrm>
          <a:prstGeom prst="rect">
            <a:avLst/>
          </a:prstGeom>
        </p:spPr>
      </p:pic>
    </p:spTree>
    <p:extLst>
      <p:ext uri="{BB962C8B-B14F-4D97-AF65-F5344CB8AC3E}">
        <p14:creationId xmlns:p14="http://schemas.microsoft.com/office/powerpoint/2010/main" val="17259754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0C93C7-8FB2-4E26-9DE3-0952CD62EA38}"/>
              </a:ext>
            </a:extLst>
          </p:cNvPr>
          <p:cNvSpPr>
            <a:spLocks noGrp="1"/>
          </p:cNvSpPr>
          <p:nvPr>
            <p:ph idx="1"/>
          </p:nvPr>
        </p:nvSpPr>
        <p:spPr/>
        <p:txBody>
          <a:bodyPr/>
          <a:lstStyle/>
          <a:p>
            <a:pPr>
              <a:spcBef>
                <a:spcPts val="600"/>
              </a:spcBef>
              <a:spcAft>
                <a:spcPts val="600"/>
              </a:spcAft>
            </a:pPr>
            <a:r>
              <a:rPr lang="en-AU" sz="2400" dirty="0">
                <a:hlinkClick r:id="rId2"/>
              </a:rPr>
              <a:t>www.monashinvestors.com</a:t>
            </a:r>
            <a:endParaRPr lang="en-AU" sz="2400" dirty="0"/>
          </a:p>
          <a:p>
            <a:pPr>
              <a:spcBef>
                <a:spcPts val="600"/>
              </a:spcBef>
              <a:spcAft>
                <a:spcPts val="600"/>
              </a:spcAft>
            </a:pPr>
            <a:r>
              <a:rPr lang="en-AU" sz="2400" dirty="0">
                <a:hlinkClick r:id="rId3"/>
              </a:rPr>
              <a:t>Monash @ Livewire</a:t>
            </a:r>
            <a:endParaRPr lang="en-AU" sz="2400" dirty="0"/>
          </a:p>
          <a:p>
            <a:pPr>
              <a:spcBef>
                <a:spcPts val="600"/>
              </a:spcBef>
              <a:spcAft>
                <a:spcPts val="600"/>
              </a:spcAft>
            </a:pPr>
            <a:r>
              <a:rPr lang="en-AU" sz="2400" dirty="0">
                <a:hlinkClick r:id="rId4"/>
              </a:rPr>
              <a:t>Monash Blogs</a:t>
            </a:r>
            <a:endParaRPr lang="en-AU" sz="2400" dirty="0"/>
          </a:p>
          <a:p>
            <a:pPr>
              <a:spcBef>
                <a:spcPts val="600"/>
              </a:spcBef>
              <a:spcAft>
                <a:spcPts val="600"/>
              </a:spcAft>
            </a:pPr>
            <a:r>
              <a:rPr lang="en-AU" sz="2400" dirty="0">
                <a:hlinkClick r:id="rId5"/>
              </a:rPr>
              <a:t>Sign up here for newsletters</a:t>
            </a:r>
            <a:endParaRPr lang="en-AU" sz="2400" dirty="0"/>
          </a:p>
          <a:p>
            <a:pPr>
              <a:spcBef>
                <a:spcPts val="600"/>
              </a:spcBef>
              <a:spcAft>
                <a:spcPts val="600"/>
              </a:spcAft>
            </a:pPr>
            <a:r>
              <a:rPr lang="en-AU" sz="2400" dirty="0">
                <a:hlinkClick r:id="rId6"/>
              </a:rPr>
              <a:t>Invest Here</a:t>
            </a:r>
            <a:endParaRPr lang="en-AU" sz="2400" dirty="0"/>
          </a:p>
        </p:txBody>
      </p:sp>
      <p:sp>
        <p:nvSpPr>
          <p:cNvPr id="3" name="Title 2">
            <a:extLst>
              <a:ext uri="{FF2B5EF4-FFF2-40B4-BE49-F238E27FC236}">
                <a16:creationId xmlns:a16="http://schemas.microsoft.com/office/drawing/2014/main" id="{F30CADB6-CAFE-4C01-98DA-722DCB8089B0}"/>
              </a:ext>
            </a:extLst>
          </p:cNvPr>
          <p:cNvSpPr>
            <a:spLocks noGrp="1"/>
          </p:cNvSpPr>
          <p:nvPr>
            <p:ph type="title"/>
          </p:nvPr>
        </p:nvSpPr>
        <p:spPr/>
        <p:txBody>
          <a:bodyPr/>
          <a:lstStyle/>
          <a:p>
            <a:r>
              <a:rPr lang="en-AU" dirty="0"/>
              <a:t>You can follow Monash below</a:t>
            </a:r>
          </a:p>
        </p:txBody>
      </p:sp>
      <p:sp>
        <p:nvSpPr>
          <p:cNvPr id="4" name="Slide Number Placeholder 3">
            <a:extLst>
              <a:ext uri="{FF2B5EF4-FFF2-40B4-BE49-F238E27FC236}">
                <a16:creationId xmlns:a16="http://schemas.microsoft.com/office/drawing/2014/main" id="{B3532736-31F3-488D-A0FA-07A62EF0711C}"/>
              </a:ext>
            </a:extLst>
          </p:cNvPr>
          <p:cNvSpPr>
            <a:spLocks noGrp="1"/>
          </p:cNvSpPr>
          <p:nvPr>
            <p:ph type="sldNum" sz="quarter" idx="10"/>
          </p:nvPr>
        </p:nvSpPr>
        <p:spPr/>
        <p:txBody>
          <a:bodyPr/>
          <a:lstStyle/>
          <a:p>
            <a:fld id="{0F03ED66-9AFE-1E47-B9D8-15F75672B1B1}" type="slidenum">
              <a:rPr lang="en-US" smtClean="0"/>
              <a:pPr/>
              <a:t>31</a:t>
            </a:fld>
            <a:endParaRPr lang="en-US" dirty="0"/>
          </a:p>
        </p:txBody>
      </p:sp>
    </p:spTree>
    <p:extLst>
      <p:ext uri="{BB962C8B-B14F-4D97-AF65-F5344CB8AC3E}">
        <p14:creationId xmlns:p14="http://schemas.microsoft.com/office/powerpoint/2010/main" val="32402380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57200" y="1052736"/>
            <a:ext cx="8291264" cy="5112567"/>
          </a:xfrm>
        </p:spPr>
        <p:txBody>
          <a:bodyPr/>
          <a:lstStyle/>
          <a:p>
            <a:pPr eaLnBrk="1" hangingPunct="1">
              <a:buFontTx/>
              <a:buNone/>
            </a:pPr>
            <a:r>
              <a:rPr lang="en-AU" sz="1200" b="1" dirty="0">
                <a:solidFill>
                  <a:srgbClr val="005580"/>
                </a:solidFill>
              </a:rPr>
              <a:t>For all portfolio related enquires, please contact,</a:t>
            </a:r>
          </a:p>
          <a:p>
            <a:pPr eaLnBrk="1" hangingPunct="1">
              <a:buFontTx/>
              <a:buNone/>
            </a:pPr>
            <a:endParaRPr lang="en-AU" sz="1000" b="1" dirty="0">
              <a:solidFill>
                <a:srgbClr val="005580"/>
              </a:solidFill>
            </a:endParaRPr>
          </a:p>
          <a:p>
            <a:pPr eaLnBrk="1" hangingPunct="1">
              <a:buFontTx/>
              <a:buNone/>
            </a:pPr>
            <a:r>
              <a:rPr lang="en-AU" sz="1000" b="1" dirty="0">
                <a:solidFill>
                  <a:srgbClr val="005580"/>
                </a:solidFill>
              </a:rPr>
              <a:t>Simon Shields  </a:t>
            </a:r>
            <a:r>
              <a:rPr lang="en-AU" sz="1000" dirty="0">
                <a:solidFill>
                  <a:srgbClr val="005580"/>
                </a:solidFill>
              </a:rPr>
              <a:t>		</a:t>
            </a:r>
            <a:r>
              <a:rPr lang="en-AU" sz="1000" b="1" dirty="0">
                <a:solidFill>
                  <a:srgbClr val="005580"/>
                </a:solidFill>
              </a:rPr>
              <a:t>			</a:t>
            </a:r>
          </a:p>
          <a:p>
            <a:pPr eaLnBrk="1" hangingPunct="1">
              <a:buFontTx/>
              <a:buNone/>
            </a:pPr>
            <a:r>
              <a:rPr lang="en-AU" sz="1000" b="1" dirty="0">
                <a:solidFill>
                  <a:srgbClr val="005580"/>
                </a:solidFill>
              </a:rPr>
              <a:t>Principal, Monash Investors			</a:t>
            </a:r>
          </a:p>
          <a:p>
            <a:pPr marL="0" indent="0">
              <a:buNone/>
            </a:pPr>
            <a:r>
              <a:rPr lang="en-AU" sz="1000" dirty="0">
                <a:solidFill>
                  <a:srgbClr val="005580"/>
                </a:solidFill>
                <a:hlinkClick r:id="rId3"/>
              </a:rPr>
              <a:t>contactus@monashinvestors.com</a:t>
            </a:r>
            <a:endParaRPr lang="en-AU" sz="1000" dirty="0">
              <a:solidFill>
                <a:srgbClr val="005580"/>
              </a:solidFill>
            </a:endParaRPr>
          </a:p>
          <a:p>
            <a:pPr marL="0" indent="0">
              <a:buNone/>
            </a:pPr>
            <a:r>
              <a:rPr lang="en-US" sz="1000" dirty="0">
                <a:solidFill>
                  <a:srgbClr val="005580"/>
                </a:solidFill>
              </a:rPr>
              <a:t>M: +61 407 661 489</a:t>
            </a:r>
          </a:p>
          <a:p>
            <a:pPr marL="0" indent="0">
              <a:buNone/>
            </a:pPr>
            <a:r>
              <a:rPr lang="en-US" sz="1000" dirty="0">
                <a:solidFill>
                  <a:srgbClr val="005580"/>
                </a:solidFill>
              </a:rPr>
              <a:t>Level 5, 139 Macquarie Street</a:t>
            </a:r>
          </a:p>
          <a:p>
            <a:pPr marL="0" indent="0">
              <a:buNone/>
            </a:pPr>
            <a:r>
              <a:rPr lang="en-US" sz="1000" dirty="0">
                <a:solidFill>
                  <a:srgbClr val="005580"/>
                </a:solidFill>
              </a:rPr>
              <a:t>Sydney  NSW 2000	</a:t>
            </a:r>
          </a:p>
          <a:p>
            <a:pPr marL="0" indent="0">
              <a:buNone/>
            </a:pPr>
            <a:r>
              <a:rPr lang="en-US" sz="1000" dirty="0">
                <a:solidFill>
                  <a:srgbClr val="005580"/>
                </a:solidFill>
                <a:hlinkClick r:id="rId4"/>
              </a:rPr>
              <a:t>www.monashinvestors.com</a:t>
            </a:r>
            <a:r>
              <a:rPr lang="en-US" sz="1000" dirty="0">
                <a:solidFill>
                  <a:srgbClr val="005580"/>
                </a:solidFill>
              </a:rPr>
              <a:t>				</a:t>
            </a:r>
          </a:p>
          <a:p>
            <a:pPr marL="0" indent="0">
              <a:buNone/>
            </a:pPr>
            <a:endParaRPr lang="en-US" sz="1000" dirty="0">
              <a:solidFill>
                <a:srgbClr val="005580"/>
              </a:solidFill>
            </a:endParaRPr>
          </a:p>
          <a:p>
            <a:pPr marL="0" indent="0">
              <a:buNone/>
            </a:pPr>
            <a:r>
              <a:rPr lang="en-US" sz="1200" b="1" dirty="0">
                <a:solidFill>
                  <a:srgbClr val="005580"/>
                </a:solidFill>
              </a:rPr>
              <a:t>For all Business Development enquiries, please contact</a:t>
            </a:r>
          </a:p>
          <a:p>
            <a:pPr marL="0" indent="0">
              <a:buNone/>
            </a:pPr>
            <a:endParaRPr lang="en-US" sz="1000" dirty="0">
              <a:solidFill>
                <a:srgbClr val="005580"/>
              </a:solidFill>
            </a:endParaRPr>
          </a:p>
          <a:p>
            <a:pPr marL="0" indent="0">
              <a:buNone/>
            </a:pPr>
            <a:r>
              <a:rPr lang="en-AU" sz="1000" b="1" dirty="0">
                <a:solidFill>
                  <a:srgbClr val="005580"/>
                </a:solidFill>
              </a:rPr>
              <a:t>Stephen Robertson		Andrew Fairweather 		</a:t>
            </a:r>
            <a:r>
              <a:rPr lang="en-US" sz="1000" b="1" dirty="0">
                <a:solidFill>
                  <a:srgbClr val="005580"/>
                </a:solidFill>
              </a:rPr>
              <a:t>Cameron Harris</a:t>
            </a:r>
          </a:p>
          <a:p>
            <a:pPr marL="0" indent="0">
              <a:buNone/>
            </a:pPr>
            <a:r>
              <a:rPr lang="en-AU" sz="1000" b="1" dirty="0">
                <a:solidFill>
                  <a:srgbClr val="005580"/>
                </a:solidFill>
              </a:rPr>
              <a:t>Founding Partner, Winston Capital	Founding Partner, Winston Capital	Business Development, Winston Capital</a:t>
            </a:r>
          </a:p>
          <a:p>
            <a:pPr marL="0" indent="0">
              <a:buNone/>
            </a:pPr>
            <a:r>
              <a:rPr lang="en-AU" sz="1000" dirty="0">
                <a:solidFill>
                  <a:srgbClr val="005580"/>
                </a:solidFill>
                <a:hlinkClick r:id="rId5"/>
              </a:rPr>
              <a:t>stephen@winstoncapital.com.au </a:t>
            </a:r>
            <a:r>
              <a:rPr lang="en-AU" sz="1000" dirty="0">
                <a:solidFill>
                  <a:srgbClr val="005580"/>
                </a:solidFill>
              </a:rPr>
              <a:t>	</a:t>
            </a:r>
            <a:r>
              <a:rPr lang="en-AU" sz="1000" dirty="0">
                <a:solidFill>
                  <a:srgbClr val="005580"/>
                </a:solidFill>
                <a:hlinkClick r:id="rId6"/>
              </a:rPr>
              <a:t>andrew@winstoncapital.com.au</a:t>
            </a:r>
            <a:r>
              <a:rPr lang="en-AU" sz="1000" dirty="0">
                <a:solidFill>
                  <a:srgbClr val="005580"/>
                </a:solidFill>
              </a:rPr>
              <a:t>		</a:t>
            </a:r>
            <a:r>
              <a:rPr lang="en-US" sz="1000" dirty="0">
                <a:solidFill>
                  <a:srgbClr val="005580"/>
                </a:solidFill>
                <a:hlinkClick r:id="rId7"/>
              </a:rPr>
              <a:t>cameron@winstoncapital.com.au</a:t>
            </a:r>
            <a:r>
              <a:rPr lang="en-AU" sz="1000" dirty="0">
                <a:solidFill>
                  <a:srgbClr val="005580"/>
                </a:solidFill>
              </a:rPr>
              <a:t> </a:t>
            </a:r>
          </a:p>
          <a:p>
            <a:pPr marL="0" indent="0">
              <a:buNone/>
            </a:pPr>
            <a:r>
              <a:rPr lang="en-US" sz="1000" dirty="0">
                <a:solidFill>
                  <a:srgbClr val="005580"/>
                </a:solidFill>
              </a:rPr>
              <a:t>M: +61 418 387 427		M: +61 401 716 043		M+ 61 400 248 435	</a:t>
            </a:r>
          </a:p>
          <a:p>
            <a:pPr marL="0" indent="0">
              <a:buNone/>
            </a:pPr>
            <a:r>
              <a:rPr lang="en-US" sz="1000" dirty="0">
                <a:solidFill>
                  <a:srgbClr val="005580"/>
                </a:solidFill>
              </a:rPr>
              <a:t>Suite 2, Level 8, 66 Hunter St		Level 3, 3A Davies Rd		Suite 2, Level 8, 66 Hunter St</a:t>
            </a:r>
          </a:p>
          <a:p>
            <a:pPr marL="0" indent="0">
              <a:buNone/>
            </a:pPr>
            <a:r>
              <a:rPr lang="en-US" sz="1000" dirty="0">
                <a:solidFill>
                  <a:srgbClr val="005580"/>
                </a:solidFill>
              </a:rPr>
              <a:t>Sydney NSW 2000 Australia 		Claremont  WA. 6010		Sydney NSW 2000 Australia</a:t>
            </a:r>
          </a:p>
          <a:p>
            <a:pPr marL="0" indent="0">
              <a:buNone/>
            </a:pPr>
            <a:r>
              <a:rPr lang="en-US" sz="1000" dirty="0">
                <a:solidFill>
                  <a:srgbClr val="005580"/>
                </a:solidFill>
                <a:hlinkClick r:id="rId8"/>
              </a:rPr>
              <a:t>www.winstoncapital.com.au</a:t>
            </a:r>
            <a:r>
              <a:rPr lang="en-US" sz="1000" dirty="0">
                <a:solidFill>
                  <a:srgbClr val="005580"/>
                </a:solidFill>
              </a:rPr>
              <a:t>		</a:t>
            </a:r>
            <a:r>
              <a:rPr lang="en-US" sz="1000" dirty="0">
                <a:solidFill>
                  <a:srgbClr val="005580"/>
                </a:solidFill>
                <a:hlinkClick r:id="rId8"/>
              </a:rPr>
              <a:t>www.winstoncapital.com.au</a:t>
            </a:r>
            <a:r>
              <a:rPr lang="en-US" sz="1000" dirty="0">
                <a:solidFill>
                  <a:srgbClr val="005580"/>
                </a:solidFill>
              </a:rPr>
              <a:t>		</a:t>
            </a:r>
            <a:r>
              <a:rPr lang="en-US" sz="1000" dirty="0">
                <a:solidFill>
                  <a:srgbClr val="005580"/>
                </a:solidFill>
                <a:hlinkClick r:id="rId8"/>
              </a:rPr>
              <a:t>www.winstoncapital.com.au </a:t>
            </a:r>
            <a:endParaRPr lang="en-US" sz="1000" dirty="0">
              <a:solidFill>
                <a:srgbClr val="005580"/>
              </a:solidFill>
            </a:endParaRPr>
          </a:p>
          <a:p>
            <a:pPr marL="0" indent="0">
              <a:buNone/>
            </a:pPr>
            <a:endParaRPr lang="en-US" sz="1000" dirty="0">
              <a:solidFill>
                <a:srgbClr val="005580"/>
              </a:solidFill>
            </a:endParaRPr>
          </a:p>
          <a:p>
            <a:pPr marL="0" indent="0">
              <a:buNone/>
            </a:pPr>
            <a:endParaRPr lang="en-US" sz="1000" dirty="0">
              <a:solidFill>
                <a:srgbClr val="005580"/>
              </a:solidFill>
            </a:endParaRPr>
          </a:p>
          <a:p>
            <a:pPr marL="0" indent="0">
              <a:buNone/>
            </a:pPr>
            <a:endParaRPr lang="en-US" sz="1000" dirty="0">
              <a:solidFill>
                <a:srgbClr val="005580"/>
              </a:solidFill>
            </a:endParaRPr>
          </a:p>
          <a:p>
            <a:pPr marL="0" indent="0">
              <a:buNone/>
            </a:pPr>
            <a:endParaRPr lang="en-US" sz="1000" dirty="0">
              <a:solidFill>
                <a:srgbClr val="005580"/>
              </a:solidFill>
            </a:endParaRPr>
          </a:p>
          <a:p>
            <a:pPr marL="0" indent="0">
              <a:buNone/>
            </a:pPr>
            <a:r>
              <a:rPr lang="en-US" sz="1000" dirty="0">
                <a:solidFill>
                  <a:srgbClr val="005580"/>
                </a:solidFill>
              </a:rPr>
              <a:t>	</a:t>
            </a:r>
            <a:endParaRPr lang="en-US" sz="1600" b="1" dirty="0">
              <a:solidFill>
                <a:srgbClr val="005580"/>
              </a:solidFill>
              <a:latin typeface="Candara" pitchFamily="34" charset="0"/>
            </a:endParaRPr>
          </a:p>
        </p:txBody>
      </p:sp>
      <p:sp>
        <p:nvSpPr>
          <p:cNvPr id="2" name="Slide Number Placeholder 1"/>
          <p:cNvSpPr>
            <a:spLocks noGrp="1"/>
          </p:cNvSpPr>
          <p:nvPr>
            <p:ph type="sldNum" sz="quarter" idx="10"/>
          </p:nvPr>
        </p:nvSpPr>
        <p:spPr/>
        <p:txBody>
          <a:bodyPr/>
          <a:lstStyle/>
          <a:p>
            <a:fld id="{0F03ED66-9AFE-1E47-B9D8-15F75672B1B1}" type="slidenum">
              <a:rPr lang="en-US" smtClean="0"/>
              <a:pPr/>
              <a:t>32</a:t>
            </a:fld>
            <a:endParaRPr lang="en-US" dirty="0"/>
          </a:p>
        </p:txBody>
      </p:sp>
      <p:sp>
        <p:nvSpPr>
          <p:cNvPr id="4" name="Title 1"/>
          <p:cNvSpPr>
            <a:spLocks noGrp="1"/>
          </p:cNvSpPr>
          <p:nvPr>
            <p:ph type="title"/>
          </p:nvPr>
        </p:nvSpPr>
        <p:spPr>
          <a:xfrm>
            <a:off x="374848" y="116632"/>
            <a:ext cx="8229600" cy="1143000"/>
          </a:xfrm>
        </p:spPr>
        <p:txBody>
          <a:bodyPr/>
          <a:lstStyle/>
          <a:p>
            <a:pPr algn="l"/>
            <a:r>
              <a:rPr lang="en-US" sz="2600" b="1" dirty="0">
                <a:solidFill>
                  <a:srgbClr val="005580"/>
                </a:solidFill>
                <a:latin typeface="Arial Narrow"/>
                <a:cs typeface="Arial Narrow"/>
              </a:rPr>
              <a:t>Contact Details</a:t>
            </a:r>
          </a:p>
        </p:txBody>
      </p:sp>
    </p:spTree>
    <p:custDataLst>
      <p:tags r:id="rId1"/>
    </p:custDataLst>
    <p:extLst>
      <p:ext uri="{BB962C8B-B14F-4D97-AF65-F5344CB8AC3E}">
        <p14:creationId xmlns:p14="http://schemas.microsoft.com/office/powerpoint/2010/main" val="36487428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196752"/>
            <a:ext cx="8229600" cy="4525963"/>
          </a:xfrm>
        </p:spPr>
        <p:txBody>
          <a:bodyPr/>
          <a:lstStyle/>
          <a:p>
            <a:pPr marL="0" indent="0" algn="just">
              <a:buNone/>
            </a:pPr>
            <a:r>
              <a:rPr lang="en-AU" sz="1000" dirty="0">
                <a:solidFill>
                  <a:schemeClr val="accent2">
                    <a:lumMod val="75000"/>
                  </a:schemeClr>
                </a:solidFill>
              </a:rPr>
              <a:t>This presentation is issued by Monash Investors Pty Limited ABN 67 153 180 333, AFSL 417 201 (“Monash Investors”) as authorised representatives of Winston Capital Partners Pty Ltd ABN 29 159 382 813, AFSL 469 556 (“Winston Capital”) for the provision of general financial product advice in relation to the Monash Absolute Investment Fund ARSN 606 855 501 (“Fund”) and Monash Absolute Investment Company Limited (MA1). Monash Investors is the investment manager of the Fund and MA1.</a:t>
            </a:r>
            <a:endParaRPr lang="en-US" sz="1000" dirty="0">
              <a:solidFill>
                <a:schemeClr val="accent2">
                  <a:lumMod val="75000"/>
                </a:schemeClr>
              </a:solidFill>
            </a:endParaRPr>
          </a:p>
          <a:p>
            <a:pPr marL="0" indent="0" algn="just">
              <a:buNone/>
            </a:pPr>
            <a:r>
              <a:rPr lang="en-AU" sz="1000" dirty="0">
                <a:solidFill>
                  <a:schemeClr val="accent2">
                    <a:lumMod val="75000"/>
                  </a:schemeClr>
                </a:solidFill>
              </a:rPr>
              <a:t>The Trust Company (RE Services) Limited ABN 45 003 278 831, AFSL 235 150 (“Perpetual”) is responsible entity of, and issuer of units in, the Fund. The inception date of the Fund is 2nd July 2012.</a:t>
            </a:r>
            <a:endParaRPr lang="en-US" sz="1000" dirty="0">
              <a:solidFill>
                <a:schemeClr val="accent2">
                  <a:lumMod val="75000"/>
                </a:schemeClr>
              </a:solidFill>
            </a:endParaRPr>
          </a:p>
          <a:p>
            <a:pPr marL="0" indent="0" algn="just">
              <a:buNone/>
            </a:pPr>
            <a:r>
              <a:rPr lang="en-AU" sz="1000" dirty="0">
                <a:solidFill>
                  <a:schemeClr val="accent2">
                    <a:lumMod val="75000"/>
                  </a:schemeClr>
                </a:solidFill>
              </a:rPr>
              <a:t>The information provided in this document is general information only and does not constitute investment or other advice. The content of this document does not constitute an offer or solicitation to subscribe for units in the Fund or an offer to buy or sell any financial product. Accordingly, reliance should not be placed on this document as the basis for making an investment, financial or other decision. This information does not take into account your investment objectives, particular needs or financial situation. Monash Investors, Winston Capital and Perpetual do not accept liability for any inaccurate, incomplete or omitted information of any kind or any losses caused by using this information. Any investment decision in connection with the Fund should only be made based on the information contained in the disclosure document for the Fund. A product disclosure statement (“PDS”) issued by Perpetual dated 12 September 2017 is available for the Fund. You should obtain and consider the PDS for the Fund before deciding whether to acquire, or continue to hold, an interest in the Fund. Initial Applications for units in the Fund can only be made pursuant to the application form attached to the PDS.</a:t>
            </a:r>
            <a:endParaRPr lang="en-US" sz="1000" dirty="0">
              <a:solidFill>
                <a:schemeClr val="accent2">
                  <a:lumMod val="75000"/>
                </a:schemeClr>
              </a:solidFill>
            </a:endParaRPr>
          </a:p>
          <a:p>
            <a:pPr marL="0" indent="0" algn="just">
              <a:buNone/>
            </a:pPr>
            <a:r>
              <a:rPr lang="en-AU" sz="1000" dirty="0">
                <a:solidFill>
                  <a:schemeClr val="accent2">
                    <a:lumMod val="75000"/>
                  </a:schemeClr>
                </a:solidFill>
              </a:rPr>
              <a:t>Performance figures assume reinvestment of income. Past performance is not a reliable indicator of future performance. Comparisons are provided for information purposes only and are not a direct comparison against benchmarks or indices that have the same characteristics as the Fund.</a:t>
            </a:r>
            <a:endParaRPr lang="en-US" sz="1000" dirty="0">
              <a:solidFill>
                <a:schemeClr val="accent2">
                  <a:lumMod val="75000"/>
                </a:schemeClr>
              </a:solidFill>
            </a:endParaRPr>
          </a:p>
          <a:p>
            <a:pPr marL="0" indent="0" algn="just">
              <a:buNone/>
            </a:pPr>
            <a:r>
              <a:rPr lang="en-AU" sz="1000" dirty="0">
                <a:solidFill>
                  <a:schemeClr val="accent2">
                    <a:lumMod val="75000"/>
                  </a:schemeClr>
                </a:solidFill>
              </a:rPr>
              <a:t>Monash Investors, Winston Capital and Perpetual do not guarantee repayment of capital or any particular rate of return from the Fund and do not give any representation or warranty as to the reliability, completeness or accuracy of the information contained in this document. All opinions and estimates included in this document constitute judgments of Monash Investors as at the date of this document are subject to change without notice. Perpetual is not responsible for this document.</a:t>
            </a:r>
            <a:endParaRPr lang="en-US" sz="1000" dirty="0">
              <a:solidFill>
                <a:schemeClr val="accent2">
                  <a:lumMod val="75000"/>
                </a:schemeClr>
              </a:solidFill>
            </a:endParaRPr>
          </a:p>
          <a:p>
            <a:pPr marL="0" indent="0" algn="just">
              <a:buNone/>
            </a:pPr>
            <a:r>
              <a:rPr lang="en-AU" sz="1000" dirty="0">
                <a:solidFill>
                  <a:schemeClr val="accent6">
                    <a:lumMod val="75000"/>
                  </a:schemeClr>
                </a:solidFill>
              </a:rPr>
              <a:t>The rating contained in this document is issued by SQM Research Pty Ltd ABN 93 122 592 036 AFSL 421913. SQM Research is an investment research firm that undertakes research on investment products exclusively for its wholesale clients, utilising a proprietary review and star rating system. The SQM Research star rating system is of a general nature and does not take into account the particular circumstances or needs of any specific person. The rating may be subject to change at any time. Only licensed financial advisers may use the SQM Research star rating system in determining whether an investment is appropriate to a person’s particular circumstances or needs. You should read the product disclosure statement and consult a licensed financial adviser before making an investment decision in relation to this investment product. SQM Research receives a fee from the Fund Manager for the research and rating of the managed investment scheme. </a:t>
            </a:r>
            <a:endParaRPr lang="en-US" sz="1000" dirty="0">
              <a:solidFill>
                <a:schemeClr val="accent6">
                  <a:lumMod val="75000"/>
                </a:schemeClr>
              </a:solidFill>
            </a:endParaRPr>
          </a:p>
          <a:p>
            <a:pPr marL="0" indent="0">
              <a:buNone/>
            </a:pPr>
            <a:endParaRPr lang="en-US" sz="900" dirty="0">
              <a:solidFill>
                <a:srgbClr val="005580"/>
              </a:solidFill>
              <a:latin typeface="+mj-lt"/>
            </a:endParaRPr>
          </a:p>
          <a:p>
            <a:pPr marL="0" indent="0">
              <a:buNone/>
            </a:pPr>
            <a:endParaRPr lang="en-AU" sz="900" dirty="0"/>
          </a:p>
        </p:txBody>
      </p:sp>
      <p:sp>
        <p:nvSpPr>
          <p:cNvPr id="3" name="Title 2"/>
          <p:cNvSpPr>
            <a:spLocks noGrp="1"/>
          </p:cNvSpPr>
          <p:nvPr>
            <p:ph type="title"/>
          </p:nvPr>
        </p:nvSpPr>
        <p:spPr/>
        <p:txBody>
          <a:bodyPr/>
          <a:lstStyle/>
          <a:p>
            <a:r>
              <a:rPr lang="en-US" dirty="0"/>
              <a:t>Disclaimer</a:t>
            </a:r>
          </a:p>
        </p:txBody>
      </p:sp>
      <p:sp>
        <p:nvSpPr>
          <p:cNvPr id="4" name="Slide Number Placeholder 3"/>
          <p:cNvSpPr>
            <a:spLocks noGrp="1"/>
          </p:cNvSpPr>
          <p:nvPr>
            <p:ph type="sldNum" sz="quarter" idx="10"/>
          </p:nvPr>
        </p:nvSpPr>
        <p:spPr/>
        <p:txBody>
          <a:bodyPr/>
          <a:lstStyle/>
          <a:p>
            <a:fld id="{0F03ED66-9AFE-1E47-B9D8-15F75672B1B1}" type="slidenum">
              <a:rPr lang="en-US" smtClean="0"/>
              <a:pPr/>
              <a:t>33</a:t>
            </a:fld>
            <a:endParaRPr lang="en-US" dirty="0"/>
          </a:p>
        </p:txBody>
      </p:sp>
    </p:spTree>
    <p:extLst>
      <p:ext uri="{BB962C8B-B14F-4D97-AF65-F5344CB8AC3E}">
        <p14:creationId xmlns:p14="http://schemas.microsoft.com/office/powerpoint/2010/main" val="9580567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DD0227-38F9-43A2-ABD1-F93E854A9915}"/>
              </a:ext>
            </a:extLst>
          </p:cNvPr>
          <p:cNvSpPr>
            <a:spLocks noGrp="1"/>
          </p:cNvSpPr>
          <p:nvPr>
            <p:ph type="title"/>
          </p:nvPr>
        </p:nvSpPr>
        <p:spPr/>
        <p:txBody>
          <a:bodyPr/>
          <a:lstStyle/>
          <a:p>
            <a:r>
              <a:rPr lang="en-AU" dirty="0"/>
              <a:t>Performance disclaimer</a:t>
            </a:r>
          </a:p>
        </p:txBody>
      </p:sp>
      <p:sp>
        <p:nvSpPr>
          <p:cNvPr id="4" name="Slide Number Placeholder 3">
            <a:extLst>
              <a:ext uri="{FF2B5EF4-FFF2-40B4-BE49-F238E27FC236}">
                <a16:creationId xmlns:a16="http://schemas.microsoft.com/office/drawing/2014/main" id="{F42CAB25-1762-4BE9-8D12-18377FD5F514}"/>
              </a:ext>
            </a:extLst>
          </p:cNvPr>
          <p:cNvSpPr>
            <a:spLocks noGrp="1"/>
          </p:cNvSpPr>
          <p:nvPr>
            <p:ph type="sldNum" sz="quarter" idx="10"/>
          </p:nvPr>
        </p:nvSpPr>
        <p:spPr/>
        <p:txBody>
          <a:bodyPr/>
          <a:lstStyle/>
          <a:p>
            <a:fld id="{0F03ED66-9AFE-1E47-B9D8-15F75672B1B1}" type="slidenum">
              <a:rPr lang="en-US" smtClean="0"/>
              <a:pPr/>
              <a:t>34</a:t>
            </a:fld>
            <a:endParaRPr lang="en-US" dirty="0"/>
          </a:p>
        </p:txBody>
      </p:sp>
      <p:sp>
        <p:nvSpPr>
          <p:cNvPr id="5" name="TextBox 4">
            <a:extLst>
              <a:ext uri="{FF2B5EF4-FFF2-40B4-BE49-F238E27FC236}">
                <a16:creationId xmlns:a16="http://schemas.microsoft.com/office/drawing/2014/main" id="{BDA43E26-3C97-45EC-9D85-773FCFBB6489}"/>
              </a:ext>
            </a:extLst>
          </p:cNvPr>
          <p:cNvSpPr txBox="1"/>
          <p:nvPr/>
        </p:nvSpPr>
        <p:spPr>
          <a:xfrm>
            <a:off x="361032" y="1575438"/>
            <a:ext cx="6984775" cy="276999"/>
          </a:xfrm>
          <a:prstGeom prst="rect">
            <a:avLst/>
          </a:prstGeom>
          <a:noFill/>
        </p:spPr>
        <p:txBody>
          <a:bodyPr wrap="square" rtlCol="0">
            <a:spAutoFit/>
          </a:bodyPr>
          <a:lstStyle/>
          <a:p>
            <a:r>
              <a:rPr lang="en-US" sz="1200" b="1" dirty="0">
                <a:solidFill>
                  <a:srgbClr val="005580"/>
                </a:solidFill>
                <a:latin typeface="+mn-lt"/>
                <a:cs typeface="Arial Narrow"/>
              </a:rPr>
              <a:t>Source</a:t>
            </a:r>
            <a:r>
              <a:rPr lang="en-US" sz="1200" dirty="0">
                <a:solidFill>
                  <a:srgbClr val="005580"/>
                </a:solidFill>
                <a:latin typeface="+mn-lt"/>
                <a:cs typeface="Arial Narrow"/>
              </a:rPr>
              <a:t>: MAIF : Monthly Performance Report &amp; Unit Prices www.monashinvestors.com</a:t>
            </a:r>
          </a:p>
        </p:txBody>
      </p:sp>
      <p:sp>
        <p:nvSpPr>
          <p:cNvPr id="6" name="TextBox 5">
            <a:extLst>
              <a:ext uri="{FF2B5EF4-FFF2-40B4-BE49-F238E27FC236}">
                <a16:creationId xmlns:a16="http://schemas.microsoft.com/office/drawing/2014/main" id="{478633E7-E339-4BE7-847B-E336E601DB5B}"/>
              </a:ext>
            </a:extLst>
          </p:cNvPr>
          <p:cNvSpPr txBox="1"/>
          <p:nvPr/>
        </p:nvSpPr>
        <p:spPr>
          <a:xfrm>
            <a:off x="361032" y="1988840"/>
            <a:ext cx="8252118" cy="646331"/>
          </a:xfrm>
          <a:prstGeom prst="rect">
            <a:avLst/>
          </a:prstGeom>
          <a:noFill/>
        </p:spPr>
        <p:txBody>
          <a:bodyPr wrap="square" rtlCol="0">
            <a:spAutoFit/>
          </a:bodyPr>
          <a:lstStyle/>
          <a:p>
            <a:r>
              <a:rPr lang="en-AU" sz="600" dirty="0">
                <a:solidFill>
                  <a:srgbClr val="005580"/>
                </a:solidFill>
                <a:latin typeface="+mn-lt"/>
              </a:rPr>
              <a:t>In relation to MAIF, The Trust Company (RE Services) Limited (ABN 45 003 278 831, AFSL 235 150) (“Perpetual”) is the responsible entity of, and issuer of units in Fund, and Monash Investors is the investment manager of the Fund. All opinions and estimates constitute judgements of Monash Investors and are subject to change without notice. This information is provided for general information purposes only, and is not to be construed as solicitation of an offer to buy or sell any financial product. Accordingly, reliance should not be placed on this information as the basis for making an investment, financial or other decisions. This information does not take into account your investment objectives, particular needs or financial situation. Whilst every effort is taken to ensure this information is accurate, its accuracy, reliability or completeness is not guaranteed. A product disclosure statement (PDS) issued by Perpetual dated 12</a:t>
            </a:r>
            <a:r>
              <a:rPr lang="en-AU" sz="600" baseline="30000" dirty="0">
                <a:solidFill>
                  <a:srgbClr val="005580"/>
                </a:solidFill>
                <a:latin typeface="+mn-lt"/>
              </a:rPr>
              <a:t>th</a:t>
            </a:r>
            <a:r>
              <a:rPr lang="en-AU" sz="600" dirty="0">
                <a:solidFill>
                  <a:srgbClr val="005580"/>
                </a:solidFill>
                <a:latin typeface="+mn-lt"/>
              </a:rPr>
              <a:t> September 2017 is available for the Fund. You should obtain and consider the PDS before deciding whether to acquire, or continue to hold, an interest in the Fund. Initial applications for units in the Fund can only be made pursuant to the application form attached to the PDS</a:t>
            </a:r>
            <a:endParaRPr lang="en-US" sz="600" dirty="0">
              <a:solidFill>
                <a:srgbClr val="005580"/>
              </a:solidFill>
              <a:latin typeface="+mn-lt"/>
            </a:endParaRPr>
          </a:p>
        </p:txBody>
      </p:sp>
    </p:spTree>
    <p:extLst>
      <p:ext uri="{BB962C8B-B14F-4D97-AF65-F5344CB8AC3E}">
        <p14:creationId xmlns:p14="http://schemas.microsoft.com/office/powerpoint/2010/main" val="3469551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F7598C2-7D4E-44A0-91ED-2140D2EE5FCF}"/>
              </a:ext>
            </a:extLst>
          </p:cNvPr>
          <p:cNvGraphicFramePr>
            <a:graphicFrameLocks noGrp="1"/>
          </p:cNvGraphicFramePr>
          <p:nvPr>
            <p:ph idx="1"/>
            <p:extLst>
              <p:ext uri="{D42A27DB-BD31-4B8C-83A1-F6EECF244321}">
                <p14:modId xmlns:p14="http://schemas.microsoft.com/office/powerpoint/2010/main" val="1230600985"/>
              </p:ext>
            </p:extLst>
          </p:nvPr>
        </p:nvGraphicFramePr>
        <p:xfrm>
          <a:off x="395536" y="1403827"/>
          <a:ext cx="8451043" cy="4114800"/>
        </p:xfrm>
        <a:graphic>
          <a:graphicData uri="http://schemas.openxmlformats.org/drawingml/2006/table">
            <a:tbl>
              <a:tblPr firstRow="1" bandRow="1">
                <a:tableStyleId>{93296810-A885-4BE3-A3E7-6D5BEEA58F35}</a:tableStyleId>
              </a:tblPr>
              <a:tblGrid>
                <a:gridCol w="1440160">
                  <a:extLst>
                    <a:ext uri="{9D8B030D-6E8A-4147-A177-3AD203B41FA5}">
                      <a16:colId xmlns:a16="http://schemas.microsoft.com/office/drawing/2014/main" val="2919083269"/>
                    </a:ext>
                  </a:extLst>
                </a:gridCol>
                <a:gridCol w="1584176">
                  <a:extLst>
                    <a:ext uri="{9D8B030D-6E8A-4147-A177-3AD203B41FA5}">
                      <a16:colId xmlns:a16="http://schemas.microsoft.com/office/drawing/2014/main" val="2388341604"/>
                    </a:ext>
                  </a:extLst>
                </a:gridCol>
                <a:gridCol w="1001300">
                  <a:extLst>
                    <a:ext uri="{9D8B030D-6E8A-4147-A177-3AD203B41FA5}">
                      <a16:colId xmlns:a16="http://schemas.microsoft.com/office/drawing/2014/main" val="3636232298"/>
                    </a:ext>
                  </a:extLst>
                </a:gridCol>
                <a:gridCol w="969134">
                  <a:extLst>
                    <a:ext uri="{9D8B030D-6E8A-4147-A177-3AD203B41FA5}">
                      <a16:colId xmlns:a16="http://schemas.microsoft.com/office/drawing/2014/main" val="272606630"/>
                    </a:ext>
                  </a:extLst>
                </a:gridCol>
                <a:gridCol w="3456273">
                  <a:extLst>
                    <a:ext uri="{9D8B030D-6E8A-4147-A177-3AD203B41FA5}">
                      <a16:colId xmlns:a16="http://schemas.microsoft.com/office/drawing/2014/main" val="4149279238"/>
                    </a:ext>
                  </a:extLst>
                </a:gridCol>
              </a:tblGrid>
              <a:tr h="370840">
                <a:tc>
                  <a:txBody>
                    <a:bodyPr/>
                    <a:lstStyle/>
                    <a:p>
                      <a:r>
                        <a:rPr lang="en-AU" sz="1200" dirty="0"/>
                        <a:t>Name &amp; Role</a:t>
                      </a:r>
                    </a:p>
                  </a:txBody>
                  <a:tcPr anchor="ctr"/>
                </a:tc>
                <a:tc>
                  <a:txBody>
                    <a:bodyPr/>
                    <a:lstStyle/>
                    <a:p>
                      <a:r>
                        <a:rPr lang="en-AU" sz="1200" dirty="0"/>
                        <a:t>Qualifications</a:t>
                      </a:r>
                    </a:p>
                  </a:txBody>
                  <a:tcPr anchor="ctr"/>
                </a:tc>
                <a:tc>
                  <a:txBody>
                    <a:bodyPr/>
                    <a:lstStyle/>
                    <a:p>
                      <a:r>
                        <a:rPr lang="en-AU" sz="1200" dirty="0"/>
                        <a:t>Years of Experience</a:t>
                      </a:r>
                    </a:p>
                  </a:txBody>
                  <a:tcPr anchor="ctr"/>
                </a:tc>
                <a:tc>
                  <a:txBody>
                    <a:bodyPr/>
                    <a:lstStyle/>
                    <a:p>
                      <a:r>
                        <a:rPr lang="en-AU" sz="1200" dirty="0"/>
                        <a:t>Years at Monash</a:t>
                      </a:r>
                      <a:r>
                        <a:rPr lang="en-AU" sz="1200" baseline="0" dirty="0"/>
                        <a:t> Investors</a:t>
                      </a:r>
                      <a:endParaRPr lang="en-AU" sz="1200" dirty="0"/>
                    </a:p>
                  </a:txBody>
                  <a:tcPr anchor="ctr"/>
                </a:tc>
                <a:tc>
                  <a:txBody>
                    <a:bodyPr/>
                    <a:lstStyle/>
                    <a:p>
                      <a:r>
                        <a:rPr lang="en-AU" sz="1200" dirty="0"/>
                        <a:t>Experience</a:t>
                      </a:r>
                    </a:p>
                  </a:txBody>
                  <a:tcPr anchor="ctr"/>
                </a:tc>
                <a:extLst>
                  <a:ext uri="{0D108BD9-81ED-4DB2-BD59-A6C34878D82A}">
                    <a16:rowId xmlns:a16="http://schemas.microsoft.com/office/drawing/2014/main" val="340648199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5580"/>
                          </a:solidFill>
                          <a:latin typeface="+mn-lt"/>
                          <a:cs typeface="Arial"/>
                        </a:rPr>
                        <a:t>Simon Shields </a:t>
                      </a:r>
                      <a:r>
                        <a:rPr lang="en-US" sz="1200" b="0" dirty="0">
                          <a:solidFill>
                            <a:srgbClr val="005580"/>
                          </a:solidFill>
                          <a:latin typeface="+mn-lt"/>
                          <a:cs typeface="Arial"/>
                        </a:rPr>
                        <a:t>Founder and PM</a:t>
                      </a:r>
                      <a:endParaRPr lang="en-AU" sz="1200" b="0" dirty="0">
                        <a:solidFill>
                          <a:srgbClr val="005580"/>
                        </a:solidFill>
                      </a:endParaRP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rgbClr val="005580"/>
                          </a:solidFill>
                          <a:latin typeface="+mn-lt"/>
                          <a:cs typeface="Arial"/>
                        </a:rPr>
                        <a:t>CFA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err="1">
                          <a:solidFill>
                            <a:srgbClr val="005580"/>
                          </a:solidFill>
                          <a:latin typeface="+mn-lt"/>
                          <a:cs typeface="Arial"/>
                        </a:rPr>
                        <a:t>B.Comm</a:t>
                      </a:r>
                      <a:r>
                        <a:rPr lang="en-US" sz="1200" b="0" baseline="0" dirty="0">
                          <a:solidFill>
                            <a:srgbClr val="005580"/>
                          </a:solidFill>
                          <a:latin typeface="+mn-lt"/>
                          <a:cs typeface="Arial"/>
                        </a:rPr>
                        <a:t> </a:t>
                      </a:r>
                      <a:r>
                        <a:rPr lang="en-US" sz="1200" b="0" dirty="0">
                          <a:solidFill>
                            <a:srgbClr val="005580"/>
                          </a:solidFill>
                          <a:latin typeface="+mn-lt"/>
                          <a:cs typeface="Arial"/>
                        </a:rPr>
                        <a:t>(Hons)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rgbClr val="005580"/>
                          </a:solidFill>
                          <a:latin typeface="+mn-lt"/>
                          <a:cs typeface="Arial"/>
                        </a:rPr>
                        <a:t>LLB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rgbClr val="005580"/>
                          </a:solidFill>
                          <a:latin typeface="+mn-lt"/>
                          <a:cs typeface="Arial"/>
                        </a:rPr>
                        <a:t>MBA</a:t>
                      </a:r>
                    </a:p>
                  </a:txBody>
                  <a:tcPr anchor="ctr"/>
                </a:tc>
                <a:tc>
                  <a:txBody>
                    <a:bodyPr/>
                    <a:lstStyle/>
                    <a:p>
                      <a:pPr marL="171450" indent="-171450">
                        <a:buFont typeface="Arial" panose="020B0604020202020204" pitchFamily="34" charset="0"/>
                        <a:buChar char="•"/>
                      </a:pPr>
                      <a:r>
                        <a:rPr lang="en-AU" sz="1200" b="0" dirty="0" smtClean="0">
                          <a:solidFill>
                            <a:srgbClr val="005580"/>
                          </a:solidFill>
                        </a:rPr>
                        <a:t>33 </a:t>
                      </a:r>
                      <a:r>
                        <a:rPr lang="en-AU" sz="1200" b="0" dirty="0">
                          <a:solidFill>
                            <a:srgbClr val="005580"/>
                          </a:solidFill>
                        </a:rPr>
                        <a:t>years</a:t>
                      </a:r>
                    </a:p>
                  </a:txBody>
                  <a:tcPr anchor="ctr"/>
                </a:tc>
                <a:tc>
                  <a:txBody>
                    <a:bodyPr/>
                    <a:lstStyle/>
                    <a:p>
                      <a:pPr marL="171450" lvl="0" indent="-171450" eaLnBrk="1" hangingPunct="1">
                        <a:buFont typeface="Arial" panose="020B0604020202020204" pitchFamily="34" charset="0"/>
                        <a:buChar char="•"/>
                      </a:pPr>
                      <a:r>
                        <a:rPr lang="en-US" sz="1200" b="0" dirty="0">
                          <a:solidFill>
                            <a:srgbClr val="005580"/>
                          </a:solidFill>
                          <a:latin typeface="+mn-lt"/>
                          <a:cs typeface="Arial"/>
                        </a:rPr>
                        <a:t>9</a:t>
                      </a:r>
                    </a:p>
                  </a:txBody>
                  <a:tcPr anchor="ctr"/>
                </a:tc>
                <a:tc>
                  <a:txBody>
                    <a:bodyPr/>
                    <a:lstStyle/>
                    <a:p>
                      <a:pPr marL="171450" lvl="0" indent="-171450" eaLnBrk="1" hangingPunct="1">
                        <a:buFont typeface="Arial" panose="020B0604020202020204" pitchFamily="34" charset="0"/>
                        <a:buChar char="•"/>
                      </a:pPr>
                      <a:r>
                        <a:rPr lang="en-AU" sz="1200" b="0" dirty="0">
                          <a:solidFill>
                            <a:srgbClr val="005580"/>
                          </a:solidFill>
                          <a:latin typeface="+mn-lt"/>
                          <a:cs typeface="Arial"/>
                        </a:rPr>
                        <a:t>Monash </a:t>
                      </a:r>
                      <a:r>
                        <a:rPr lang="en-AU" sz="1200" b="0" dirty="0" smtClean="0">
                          <a:solidFill>
                            <a:srgbClr val="005580"/>
                          </a:solidFill>
                          <a:latin typeface="+mn-lt"/>
                          <a:cs typeface="Arial"/>
                        </a:rPr>
                        <a:t>Investors</a:t>
                      </a:r>
                      <a:endParaRPr lang="en-AU" sz="1200" b="0" dirty="0">
                        <a:solidFill>
                          <a:srgbClr val="005580"/>
                        </a:solidFill>
                        <a:latin typeface="+mn-lt"/>
                        <a:cs typeface="Arial"/>
                      </a:endParaRPr>
                    </a:p>
                    <a:p>
                      <a:pPr marL="171450" lvl="0" indent="-171450" eaLnBrk="1" hangingPunct="1">
                        <a:buFont typeface="Arial" panose="020B0604020202020204" pitchFamily="34" charset="0"/>
                        <a:buChar char="•"/>
                      </a:pPr>
                      <a:r>
                        <a:rPr lang="en-US" sz="1200" b="0" dirty="0">
                          <a:solidFill>
                            <a:srgbClr val="005580"/>
                          </a:solidFill>
                          <a:latin typeface="+mn-lt"/>
                          <a:cs typeface="Arial"/>
                        </a:rPr>
                        <a:t>UBS  5 years – DCF Style</a:t>
                      </a:r>
                    </a:p>
                    <a:p>
                      <a:pPr marL="171450" lvl="0" indent="-171450" eaLnBrk="1" hangingPunct="1">
                        <a:buFont typeface="Arial" panose="020B0604020202020204" pitchFamily="34" charset="0"/>
                        <a:buChar char="•"/>
                      </a:pPr>
                      <a:r>
                        <a:rPr lang="en-US" sz="1200" b="0" dirty="0">
                          <a:solidFill>
                            <a:srgbClr val="005580"/>
                          </a:solidFill>
                          <a:latin typeface="+mn-lt"/>
                          <a:cs typeface="Arial"/>
                        </a:rPr>
                        <a:t>Colonial First State  9 years – Growth Style</a:t>
                      </a:r>
                    </a:p>
                    <a:p>
                      <a:pPr marL="171450" lvl="0" indent="-171450" eaLnBrk="1" hangingPunct="1">
                        <a:buFont typeface="Arial" panose="020B0604020202020204" pitchFamily="34" charset="0"/>
                        <a:buChar char="•"/>
                      </a:pPr>
                      <a:r>
                        <a:rPr lang="en-US" sz="1200" b="0" dirty="0">
                          <a:solidFill>
                            <a:srgbClr val="005580"/>
                          </a:solidFill>
                          <a:latin typeface="+mn-lt"/>
                          <a:cs typeface="Arial"/>
                        </a:rPr>
                        <a:t>Rothschild/Westpac  9 years – Value Style</a:t>
                      </a:r>
                    </a:p>
                  </a:txBody>
                  <a:tcPr anchor="ctr"/>
                </a:tc>
                <a:extLst>
                  <a:ext uri="{0D108BD9-81ED-4DB2-BD59-A6C34878D82A}">
                    <a16:rowId xmlns:a16="http://schemas.microsoft.com/office/drawing/2014/main" val="39497403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5580"/>
                          </a:solidFill>
                          <a:latin typeface="+mn-lt"/>
                          <a:cs typeface="Arial"/>
                        </a:rPr>
                        <a:t>Shane Fitzgerald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5580"/>
                          </a:solidFill>
                          <a:latin typeface="+mn-lt"/>
                          <a:cs typeface="Arial"/>
                        </a:rPr>
                        <a:t>Founder and PM</a:t>
                      </a:r>
                      <a:endParaRPr lang="en-AU" sz="1200" b="0" dirty="0">
                        <a:solidFill>
                          <a:srgbClr val="005580"/>
                        </a:solidFill>
                      </a:endParaRP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err="1">
                          <a:solidFill>
                            <a:srgbClr val="005580"/>
                          </a:solidFill>
                          <a:latin typeface="+mn-lt"/>
                          <a:cs typeface="Arial"/>
                        </a:rPr>
                        <a:t>B.Comm</a:t>
                      </a:r>
                      <a:r>
                        <a:rPr lang="en-US" sz="1200" b="0" dirty="0">
                          <a:solidFill>
                            <a:srgbClr val="005580"/>
                          </a:solidFill>
                          <a:latin typeface="+mn-lt"/>
                          <a:cs typeface="Arial"/>
                        </a:rPr>
                        <a:t> (Hons)</a:t>
                      </a:r>
                    </a:p>
                  </a:txBody>
                  <a:tcPr anchor="ctr"/>
                </a:tc>
                <a:tc>
                  <a:txBody>
                    <a:bodyPr/>
                    <a:lstStyle/>
                    <a:p>
                      <a:pPr marL="171450" indent="-171450">
                        <a:buFont typeface="Arial" panose="020B0604020202020204" pitchFamily="34" charset="0"/>
                        <a:buChar char="•"/>
                      </a:pPr>
                      <a:r>
                        <a:rPr lang="en-AU" sz="1200" b="0" dirty="0" smtClean="0">
                          <a:solidFill>
                            <a:srgbClr val="005580"/>
                          </a:solidFill>
                        </a:rPr>
                        <a:t>30 </a:t>
                      </a:r>
                      <a:r>
                        <a:rPr lang="en-AU" sz="1200" b="0" dirty="0">
                          <a:solidFill>
                            <a:srgbClr val="005580"/>
                          </a:solidFill>
                        </a:rPr>
                        <a:t>Years</a:t>
                      </a:r>
                    </a:p>
                  </a:txBody>
                  <a:tcPr anchor="ctr"/>
                </a:tc>
                <a:tc>
                  <a:txBody>
                    <a:bodyPr/>
                    <a:lstStyle/>
                    <a:p>
                      <a:pPr marL="171450" lvl="0" indent="-171450" eaLnBrk="1" hangingPunct="1">
                        <a:buFont typeface="Arial" panose="020B0604020202020204" pitchFamily="34" charset="0"/>
                        <a:buChar char="•"/>
                      </a:pPr>
                      <a:r>
                        <a:rPr lang="en-US" sz="1200" b="0" dirty="0">
                          <a:solidFill>
                            <a:srgbClr val="005580"/>
                          </a:solidFill>
                          <a:latin typeface="+mn-lt"/>
                          <a:cs typeface="Arial"/>
                        </a:rPr>
                        <a:t>9</a:t>
                      </a:r>
                    </a:p>
                  </a:txBody>
                  <a:tcPr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b="0" dirty="0">
                          <a:solidFill>
                            <a:srgbClr val="005580"/>
                          </a:solidFill>
                          <a:latin typeface="+mn-lt"/>
                          <a:cs typeface="Arial"/>
                        </a:rPr>
                        <a:t>Monash Investors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rgbClr val="005580"/>
                          </a:solidFill>
                          <a:latin typeface="+mn-lt"/>
                          <a:cs typeface="Arial"/>
                        </a:rPr>
                        <a:t>Former Head of JPMorgan Insurance and Diversified Financial Research</a:t>
                      </a:r>
                    </a:p>
                    <a:p>
                      <a:pPr marL="171450" lvl="0" indent="-171450" eaLnBrk="1" hangingPunct="1">
                        <a:buFont typeface="Arial" panose="020B0604020202020204" pitchFamily="34" charset="0"/>
                        <a:buChar char="•"/>
                      </a:pPr>
                      <a:r>
                        <a:rPr lang="en-US" sz="1200" b="0" dirty="0">
                          <a:solidFill>
                            <a:srgbClr val="005580"/>
                          </a:solidFill>
                          <a:latin typeface="+mn-lt"/>
                          <a:cs typeface="Arial"/>
                        </a:rPr>
                        <a:t>Former ember of the multi award winning JPMorgan Research Team</a:t>
                      </a:r>
                    </a:p>
                  </a:txBody>
                  <a:tcPr anchor="ctr"/>
                </a:tc>
                <a:extLst>
                  <a:ext uri="{0D108BD9-81ED-4DB2-BD59-A6C34878D82A}">
                    <a16:rowId xmlns:a16="http://schemas.microsoft.com/office/drawing/2014/main" val="2096969543"/>
                  </a:ext>
                </a:extLst>
              </a:tr>
              <a:tr h="370840">
                <a:tc>
                  <a:txBody>
                    <a:bodyPr/>
                    <a:lstStyle/>
                    <a:p>
                      <a:r>
                        <a:rPr lang="en-AU" sz="1200" b="1" i="0" dirty="0">
                          <a:solidFill>
                            <a:srgbClr val="005580"/>
                          </a:solidFill>
                        </a:rPr>
                        <a:t>Sebastian Correia</a:t>
                      </a:r>
                    </a:p>
                    <a:p>
                      <a:r>
                        <a:rPr lang="en-AU" sz="1200" dirty="0" smtClean="0">
                          <a:solidFill>
                            <a:srgbClr val="005580"/>
                          </a:solidFill>
                        </a:rPr>
                        <a:t>Senior</a:t>
                      </a:r>
                      <a:r>
                        <a:rPr lang="en-AU" sz="1200" baseline="0" dirty="0" smtClean="0">
                          <a:solidFill>
                            <a:srgbClr val="005580"/>
                          </a:solidFill>
                        </a:rPr>
                        <a:t> </a:t>
                      </a:r>
                      <a:r>
                        <a:rPr lang="en-AU" sz="1200" dirty="0" smtClean="0">
                          <a:solidFill>
                            <a:srgbClr val="005580"/>
                          </a:solidFill>
                        </a:rPr>
                        <a:t>Investment </a:t>
                      </a:r>
                      <a:r>
                        <a:rPr lang="en-AU" sz="1200" dirty="0">
                          <a:solidFill>
                            <a:srgbClr val="005580"/>
                          </a:solidFill>
                        </a:rPr>
                        <a:t>Analyst</a:t>
                      </a:r>
                    </a:p>
                  </a:txBody>
                  <a:tcPr anchor="ctr"/>
                </a:tc>
                <a:tc>
                  <a:txBody>
                    <a:bodyPr/>
                    <a:lstStyle/>
                    <a:p>
                      <a:pPr marL="171450" indent="-171450">
                        <a:buFont typeface="Arial" panose="020B0604020202020204" pitchFamily="34" charset="0"/>
                        <a:buChar char="•"/>
                      </a:pPr>
                      <a:r>
                        <a:rPr lang="en-AU" sz="1200" dirty="0">
                          <a:solidFill>
                            <a:srgbClr val="005580"/>
                          </a:solidFill>
                        </a:rPr>
                        <a:t>CA</a:t>
                      </a:r>
                    </a:p>
                    <a:p>
                      <a:pPr marL="171450" indent="-171450">
                        <a:buFont typeface="Arial" panose="020B0604020202020204" pitchFamily="34" charset="0"/>
                        <a:buChar char="•"/>
                      </a:pPr>
                      <a:r>
                        <a:rPr lang="en-AU" sz="1200" dirty="0" err="1" smtClean="0">
                          <a:solidFill>
                            <a:srgbClr val="005580"/>
                          </a:solidFill>
                        </a:rPr>
                        <a:t>B.Comm</a:t>
                      </a:r>
                      <a:endParaRPr lang="en-AU" sz="1200" dirty="0">
                        <a:solidFill>
                          <a:srgbClr val="005580"/>
                        </a:solidFill>
                      </a:endParaRPr>
                    </a:p>
                  </a:txBody>
                  <a:tcPr anchor="ctr"/>
                </a:tc>
                <a:tc>
                  <a:txBody>
                    <a:bodyPr/>
                    <a:lstStyle/>
                    <a:p>
                      <a:pPr marL="171450" indent="-171450">
                        <a:buFont typeface="Arial" panose="020B0604020202020204" pitchFamily="34" charset="0"/>
                        <a:buChar char="•"/>
                      </a:pPr>
                      <a:r>
                        <a:rPr lang="en-AU" sz="1200" baseline="0" dirty="0" smtClean="0">
                          <a:solidFill>
                            <a:srgbClr val="005580"/>
                          </a:solidFill>
                        </a:rPr>
                        <a:t>10 </a:t>
                      </a:r>
                      <a:r>
                        <a:rPr lang="en-AU" sz="1200" baseline="0" dirty="0">
                          <a:solidFill>
                            <a:srgbClr val="005580"/>
                          </a:solidFill>
                        </a:rPr>
                        <a:t>Years</a:t>
                      </a:r>
                      <a:endParaRPr lang="en-AU" sz="1200" dirty="0">
                        <a:solidFill>
                          <a:srgbClr val="005580"/>
                        </a:solidFill>
                      </a:endParaRPr>
                    </a:p>
                  </a:txBody>
                  <a:tcPr anchor="ctr"/>
                </a:tc>
                <a:tc>
                  <a:txBody>
                    <a:bodyPr/>
                    <a:lstStyle/>
                    <a:p>
                      <a:pPr marL="171450" indent="-171450">
                        <a:buFont typeface="Arial" panose="020B0604020202020204" pitchFamily="34" charset="0"/>
                        <a:buChar char="•"/>
                      </a:pPr>
                      <a:r>
                        <a:rPr lang="en-AU" sz="1200" dirty="0">
                          <a:solidFill>
                            <a:srgbClr val="005580"/>
                          </a:solidFill>
                        </a:rPr>
                        <a:t>3</a:t>
                      </a:r>
                    </a:p>
                  </a:txBody>
                  <a:tcPr anchor="ctr"/>
                </a:tc>
                <a:tc>
                  <a:txBody>
                    <a:bodyPr/>
                    <a:lstStyle/>
                    <a:p>
                      <a:pPr marL="171450" indent="-171450">
                        <a:buFont typeface="Arial" panose="020B0604020202020204" pitchFamily="34" charset="0"/>
                        <a:buChar char="•"/>
                      </a:pPr>
                      <a:r>
                        <a:rPr lang="en-AU" sz="1200" dirty="0">
                          <a:solidFill>
                            <a:srgbClr val="005580"/>
                          </a:solidFill>
                        </a:rPr>
                        <a:t>Monash Investors</a:t>
                      </a:r>
                    </a:p>
                    <a:p>
                      <a:pPr marL="171450" indent="-171450">
                        <a:buFont typeface="Arial" panose="020B0604020202020204" pitchFamily="34" charset="0"/>
                        <a:buChar char="•"/>
                      </a:pPr>
                      <a:r>
                        <a:rPr lang="en-AU" sz="1200" dirty="0">
                          <a:solidFill>
                            <a:srgbClr val="005580"/>
                          </a:solidFill>
                        </a:rPr>
                        <a:t>EY</a:t>
                      </a:r>
                      <a:r>
                        <a:rPr lang="en-AU" sz="1200" baseline="0" dirty="0">
                          <a:solidFill>
                            <a:srgbClr val="005580"/>
                          </a:solidFill>
                        </a:rPr>
                        <a:t> (Ernst &amp; Young) – Valuations and Business Modelling, Risk and Transactions Advisory (7 years)</a:t>
                      </a:r>
                      <a:endParaRPr lang="en-AU" sz="1200" dirty="0">
                        <a:solidFill>
                          <a:srgbClr val="005580"/>
                        </a:solidFill>
                      </a:endParaRPr>
                    </a:p>
                  </a:txBody>
                  <a:tcPr anchor="ctr"/>
                </a:tc>
                <a:extLst>
                  <a:ext uri="{0D108BD9-81ED-4DB2-BD59-A6C34878D82A}">
                    <a16:rowId xmlns:a16="http://schemas.microsoft.com/office/drawing/2014/main" val="6395170"/>
                  </a:ext>
                </a:extLst>
              </a:tr>
              <a:tr h="370840">
                <a:tc>
                  <a:txBody>
                    <a:bodyPr/>
                    <a:lstStyle/>
                    <a:p>
                      <a:r>
                        <a:rPr lang="en-AU" sz="1200" b="1" dirty="0">
                          <a:solidFill>
                            <a:srgbClr val="005580"/>
                          </a:solidFill>
                        </a:rPr>
                        <a:t>Sandra Donnarumma</a:t>
                      </a:r>
                    </a:p>
                    <a:p>
                      <a:r>
                        <a:rPr lang="en-AU" sz="1200" dirty="0">
                          <a:solidFill>
                            <a:srgbClr val="005580"/>
                          </a:solidFill>
                        </a:rPr>
                        <a:t>Chief Operating Officer</a:t>
                      </a:r>
                    </a:p>
                  </a:txBody>
                  <a:tcPr anchor="ctr"/>
                </a:tc>
                <a:tc>
                  <a:txBody>
                    <a:bodyPr/>
                    <a:lstStyle/>
                    <a:p>
                      <a:pPr marL="171450" indent="-171450">
                        <a:buFont typeface="Arial" panose="020B0604020202020204" pitchFamily="34" charset="0"/>
                        <a:buChar char="•"/>
                      </a:pPr>
                      <a:r>
                        <a:rPr lang="en-AU" sz="1200" dirty="0" smtClean="0">
                          <a:solidFill>
                            <a:srgbClr val="005580"/>
                          </a:solidFill>
                        </a:rPr>
                        <a:t>CA</a:t>
                      </a:r>
                    </a:p>
                    <a:p>
                      <a:pPr marL="171450" indent="-171450">
                        <a:buFont typeface="Arial" panose="020B0604020202020204" pitchFamily="34" charset="0"/>
                        <a:buChar char="•"/>
                      </a:pPr>
                      <a:r>
                        <a:rPr lang="en-AU" sz="1200" dirty="0" smtClean="0">
                          <a:solidFill>
                            <a:srgbClr val="005580"/>
                          </a:solidFill>
                        </a:rPr>
                        <a:t>GAICD</a:t>
                      </a:r>
                      <a:endParaRPr lang="en-AU" sz="1200" dirty="0">
                        <a:solidFill>
                          <a:srgbClr val="005580"/>
                        </a:solidFill>
                      </a:endParaRPr>
                    </a:p>
                    <a:p>
                      <a:pPr marL="171450" indent="-171450">
                        <a:buFont typeface="Arial" panose="020B0604020202020204" pitchFamily="34" charset="0"/>
                        <a:buChar char="•"/>
                      </a:pPr>
                      <a:r>
                        <a:rPr lang="en-AU" sz="1200" dirty="0" smtClean="0">
                          <a:solidFill>
                            <a:srgbClr val="005580"/>
                          </a:solidFill>
                        </a:rPr>
                        <a:t>BA</a:t>
                      </a:r>
                      <a:r>
                        <a:rPr lang="en-AU" sz="1200" baseline="0" dirty="0" smtClean="0">
                          <a:solidFill>
                            <a:srgbClr val="005580"/>
                          </a:solidFill>
                        </a:rPr>
                        <a:t> </a:t>
                      </a:r>
                      <a:r>
                        <a:rPr lang="en-AU" sz="1200" baseline="0" dirty="0" err="1" smtClean="0">
                          <a:solidFill>
                            <a:srgbClr val="005580"/>
                          </a:solidFill>
                        </a:rPr>
                        <a:t>Acctg</a:t>
                      </a:r>
                      <a:endParaRPr lang="en-AU" sz="1200" dirty="0">
                        <a:solidFill>
                          <a:srgbClr val="005580"/>
                        </a:solidFill>
                      </a:endParaRPr>
                    </a:p>
                  </a:txBody>
                  <a:tcPr anchor="ctr"/>
                </a:tc>
                <a:tc>
                  <a:txBody>
                    <a:bodyPr/>
                    <a:lstStyle/>
                    <a:p>
                      <a:pPr marL="171450" indent="-171450">
                        <a:buFont typeface="Arial" panose="020B0604020202020204" pitchFamily="34" charset="0"/>
                        <a:buChar char="•"/>
                      </a:pPr>
                      <a:r>
                        <a:rPr lang="en-AU" sz="1200" b="0" dirty="0" smtClean="0">
                          <a:solidFill>
                            <a:srgbClr val="005580"/>
                          </a:solidFill>
                        </a:rPr>
                        <a:t>33 </a:t>
                      </a:r>
                      <a:r>
                        <a:rPr lang="en-AU" sz="1200" b="0" dirty="0">
                          <a:solidFill>
                            <a:srgbClr val="005580"/>
                          </a:solidFill>
                        </a:rPr>
                        <a:t>Years</a:t>
                      </a:r>
                    </a:p>
                  </a:txBody>
                  <a:tcPr anchor="ctr"/>
                </a:tc>
                <a:tc>
                  <a:txBody>
                    <a:bodyPr/>
                    <a:lstStyle/>
                    <a:p>
                      <a:pPr marL="171450" lvl="0" indent="-171450" eaLnBrk="1" hangingPunct="1">
                        <a:buFont typeface="Arial" panose="020B0604020202020204" pitchFamily="34" charset="0"/>
                        <a:buChar char="•"/>
                      </a:pPr>
                      <a:r>
                        <a:rPr lang="en-US" sz="1200" b="0" dirty="0">
                          <a:solidFill>
                            <a:srgbClr val="005580"/>
                          </a:solidFill>
                          <a:latin typeface="+mn-lt"/>
                          <a:cs typeface="Arial"/>
                        </a:rPr>
                        <a:t>6</a:t>
                      </a:r>
                    </a:p>
                  </a:txBody>
                  <a:tcPr anchor="ctr"/>
                </a:tc>
                <a:tc>
                  <a:txBody>
                    <a:bodyPr/>
                    <a:lstStyle/>
                    <a:p>
                      <a:pPr marL="171450" indent="-171450">
                        <a:buFont typeface="Arial" panose="020B0604020202020204" pitchFamily="34" charset="0"/>
                        <a:buChar char="•"/>
                      </a:pPr>
                      <a:r>
                        <a:rPr lang="en-AU" sz="1200" dirty="0">
                          <a:solidFill>
                            <a:srgbClr val="005580"/>
                          </a:solidFill>
                        </a:rPr>
                        <a:t>Monash Investors</a:t>
                      </a:r>
                    </a:p>
                    <a:p>
                      <a:pPr marL="171450" indent="-171450">
                        <a:buFont typeface="Arial" panose="020B0604020202020204" pitchFamily="34" charset="0"/>
                        <a:buChar char="•"/>
                      </a:pPr>
                      <a:r>
                        <a:rPr lang="en-AU" sz="1200" dirty="0">
                          <a:solidFill>
                            <a:srgbClr val="005580"/>
                          </a:solidFill>
                        </a:rPr>
                        <a:t>Westpac Institutional,</a:t>
                      </a:r>
                      <a:r>
                        <a:rPr lang="en-AU" sz="1200" baseline="0" dirty="0">
                          <a:solidFill>
                            <a:srgbClr val="005580"/>
                          </a:solidFill>
                        </a:rPr>
                        <a:t> Deutsche Bank AG, Boutique Fund Managers , Bankers Trust, KPMG</a:t>
                      </a:r>
                      <a:endParaRPr lang="en-AU" sz="1200" dirty="0">
                        <a:solidFill>
                          <a:srgbClr val="005580"/>
                        </a:solidFill>
                      </a:endParaRPr>
                    </a:p>
                  </a:txBody>
                  <a:tcPr anchor="ctr"/>
                </a:tc>
                <a:extLst>
                  <a:ext uri="{0D108BD9-81ED-4DB2-BD59-A6C34878D82A}">
                    <a16:rowId xmlns:a16="http://schemas.microsoft.com/office/drawing/2014/main" val="1653892694"/>
                  </a:ext>
                </a:extLst>
              </a:tr>
            </a:tbl>
          </a:graphicData>
        </a:graphic>
      </p:graphicFrame>
      <p:sp>
        <p:nvSpPr>
          <p:cNvPr id="3" name="Title 2">
            <a:extLst>
              <a:ext uri="{FF2B5EF4-FFF2-40B4-BE49-F238E27FC236}">
                <a16:creationId xmlns:a16="http://schemas.microsoft.com/office/drawing/2014/main" id="{A6D83093-3056-4F26-930C-0A25E43D658A}"/>
              </a:ext>
            </a:extLst>
          </p:cNvPr>
          <p:cNvSpPr>
            <a:spLocks noGrp="1"/>
          </p:cNvSpPr>
          <p:nvPr>
            <p:ph type="title"/>
          </p:nvPr>
        </p:nvSpPr>
        <p:spPr>
          <a:xfrm>
            <a:off x="395536" y="270174"/>
            <a:ext cx="8229600" cy="720080"/>
          </a:xfrm>
        </p:spPr>
        <p:txBody>
          <a:bodyPr/>
          <a:lstStyle/>
          <a:p>
            <a:r>
              <a:rPr lang="en-AU" dirty="0"/>
              <a:t>A team with multi decade, multi cycle and multi style experience manages the capital</a:t>
            </a:r>
          </a:p>
        </p:txBody>
      </p:sp>
      <p:sp>
        <p:nvSpPr>
          <p:cNvPr id="4" name="Slide Number Placeholder 3">
            <a:extLst>
              <a:ext uri="{FF2B5EF4-FFF2-40B4-BE49-F238E27FC236}">
                <a16:creationId xmlns:a16="http://schemas.microsoft.com/office/drawing/2014/main" id="{0D238CE6-B8B6-4FC2-A511-209689810AA3}"/>
              </a:ext>
            </a:extLst>
          </p:cNvPr>
          <p:cNvSpPr>
            <a:spLocks noGrp="1"/>
          </p:cNvSpPr>
          <p:nvPr>
            <p:ph type="sldNum" sz="quarter" idx="10"/>
          </p:nvPr>
        </p:nvSpPr>
        <p:spPr/>
        <p:txBody>
          <a:bodyPr/>
          <a:lstStyle/>
          <a:p>
            <a:fld id="{0F03ED66-9AFE-1E47-B9D8-15F75672B1B1}" type="slidenum">
              <a:rPr lang="en-US" smtClean="0"/>
              <a:pPr/>
              <a:t>4</a:t>
            </a:fld>
            <a:endParaRPr lang="en-US" dirty="0"/>
          </a:p>
        </p:txBody>
      </p:sp>
    </p:spTree>
    <p:extLst>
      <p:ext uri="{BB962C8B-B14F-4D97-AF65-F5344CB8AC3E}">
        <p14:creationId xmlns:p14="http://schemas.microsoft.com/office/powerpoint/2010/main" val="2964820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622F13-635C-4AD1-AE9F-D53D12191498}"/>
              </a:ext>
            </a:extLst>
          </p:cNvPr>
          <p:cNvSpPr>
            <a:spLocks noGrp="1"/>
          </p:cNvSpPr>
          <p:nvPr>
            <p:ph idx="1"/>
          </p:nvPr>
        </p:nvSpPr>
        <p:spPr>
          <a:xfrm>
            <a:off x="436104" y="1196752"/>
            <a:ext cx="8229600" cy="4997136"/>
          </a:xfrm>
        </p:spPr>
        <p:txBody>
          <a:bodyPr/>
          <a:lstStyle/>
          <a:p>
            <a:pPr>
              <a:spcBef>
                <a:spcPts val="600"/>
              </a:spcBef>
              <a:spcAft>
                <a:spcPts val="600"/>
              </a:spcAft>
            </a:pPr>
            <a:r>
              <a:rPr lang="en-AU" sz="1700" dirty="0">
                <a:solidFill>
                  <a:srgbClr val="005580"/>
                </a:solidFill>
              </a:rPr>
              <a:t>Provide investors an investment strategy with a proven track record that they can’t implement for themselves</a:t>
            </a:r>
          </a:p>
          <a:p>
            <a:pPr lvl="1">
              <a:spcBef>
                <a:spcPts val="600"/>
              </a:spcBef>
              <a:spcAft>
                <a:spcPts val="600"/>
              </a:spcAft>
            </a:pPr>
            <a:r>
              <a:rPr lang="en-AU" sz="1300" dirty="0">
                <a:solidFill>
                  <a:srgbClr val="005580"/>
                </a:solidFill>
              </a:rPr>
              <a:t>Differentiated investment philosophy</a:t>
            </a:r>
          </a:p>
          <a:p>
            <a:pPr lvl="1">
              <a:spcBef>
                <a:spcPts val="600"/>
              </a:spcBef>
              <a:spcAft>
                <a:spcPts val="600"/>
              </a:spcAft>
            </a:pPr>
            <a:r>
              <a:rPr lang="en-AU" sz="1300" dirty="0">
                <a:solidFill>
                  <a:srgbClr val="005580"/>
                </a:solidFill>
              </a:rPr>
              <a:t>Proprietary fundamental stock research</a:t>
            </a:r>
          </a:p>
          <a:p>
            <a:pPr lvl="1">
              <a:spcBef>
                <a:spcPts val="600"/>
              </a:spcBef>
              <a:spcAft>
                <a:spcPts val="600"/>
              </a:spcAft>
            </a:pPr>
            <a:r>
              <a:rPr lang="en-AU" sz="1300" dirty="0">
                <a:solidFill>
                  <a:srgbClr val="005580"/>
                </a:solidFill>
              </a:rPr>
              <a:t>Sophisticated DCF modelling</a:t>
            </a:r>
          </a:p>
          <a:p>
            <a:pPr lvl="1">
              <a:spcBef>
                <a:spcPts val="600"/>
              </a:spcBef>
              <a:spcAft>
                <a:spcPts val="600"/>
              </a:spcAft>
            </a:pPr>
            <a:r>
              <a:rPr lang="en-AU" sz="1300" dirty="0">
                <a:solidFill>
                  <a:srgbClr val="005580"/>
                </a:solidFill>
              </a:rPr>
              <a:t>Long and Short</a:t>
            </a:r>
          </a:p>
          <a:p>
            <a:pPr lvl="1">
              <a:spcBef>
                <a:spcPts val="600"/>
              </a:spcBef>
              <a:spcAft>
                <a:spcPts val="600"/>
              </a:spcAft>
            </a:pPr>
            <a:r>
              <a:rPr lang="en-AU" sz="1300" dirty="0">
                <a:solidFill>
                  <a:srgbClr val="005580"/>
                </a:solidFill>
              </a:rPr>
              <a:t>Highly Active</a:t>
            </a:r>
          </a:p>
          <a:p>
            <a:pPr>
              <a:spcBef>
                <a:spcPts val="600"/>
              </a:spcBef>
              <a:spcAft>
                <a:spcPts val="600"/>
              </a:spcAft>
            </a:pPr>
            <a:r>
              <a:rPr lang="en-AU" sz="1700" dirty="0">
                <a:solidFill>
                  <a:srgbClr val="005580"/>
                </a:solidFill>
              </a:rPr>
              <a:t>Do so in a way that is easy for investors to buy and sell units</a:t>
            </a:r>
          </a:p>
          <a:p>
            <a:pPr>
              <a:spcBef>
                <a:spcPts val="600"/>
              </a:spcBef>
              <a:spcAft>
                <a:spcPts val="600"/>
              </a:spcAft>
            </a:pPr>
            <a:r>
              <a:rPr lang="en-AU" sz="1700" dirty="0">
                <a:solidFill>
                  <a:srgbClr val="005580"/>
                </a:solidFill>
              </a:rPr>
              <a:t>Two ways to invest</a:t>
            </a:r>
          </a:p>
          <a:p>
            <a:pPr lvl="1">
              <a:spcBef>
                <a:spcPts val="600"/>
              </a:spcBef>
              <a:spcAft>
                <a:spcPts val="600"/>
              </a:spcAft>
            </a:pPr>
            <a:r>
              <a:rPr lang="en-AU" sz="1300" dirty="0">
                <a:solidFill>
                  <a:srgbClr val="005580"/>
                </a:solidFill>
              </a:rPr>
              <a:t>Retail unlisted managed fund (available direct or via platforms)</a:t>
            </a:r>
          </a:p>
          <a:p>
            <a:pPr lvl="1">
              <a:spcBef>
                <a:spcPts val="600"/>
              </a:spcBef>
              <a:spcAft>
                <a:spcPts val="600"/>
              </a:spcAft>
            </a:pPr>
            <a:r>
              <a:rPr lang="en-AU" sz="1300" dirty="0">
                <a:solidFill>
                  <a:srgbClr val="005580"/>
                </a:solidFill>
              </a:rPr>
              <a:t>Listed Investment Company (ASX: MA1)</a:t>
            </a:r>
          </a:p>
          <a:p>
            <a:pPr lvl="2">
              <a:spcBef>
                <a:spcPts val="600"/>
              </a:spcBef>
              <a:spcAft>
                <a:spcPts val="600"/>
              </a:spcAft>
            </a:pPr>
            <a:r>
              <a:rPr lang="en-AU" sz="900" dirty="0">
                <a:solidFill>
                  <a:srgbClr val="005580"/>
                </a:solidFill>
              </a:rPr>
              <a:t>To be converted to </a:t>
            </a:r>
            <a:r>
              <a:rPr lang="en-AU" sz="900" dirty="0" smtClean="0">
                <a:solidFill>
                  <a:srgbClr val="005580"/>
                </a:solidFill>
              </a:rPr>
              <a:t>a </a:t>
            </a:r>
            <a:r>
              <a:rPr lang="en-AU" sz="900" dirty="0">
                <a:solidFill>
                  <a:srgbClr val="005580"/>
                </a:solidFill>
              </a:rPr>
              <a:t>listed exchange traded managed fund (available through brokers, online and platforms) – subject to approval</a:t>
            </a:r>
          </a:p>
          <a:p>
            <a:pPr>
              <a:spcBef>
                <a:spcPts val="600"/>
              </a:spcBef>
              <a:spcAft>
                <a:spcPts val="600"/>
              </a:spcAft>
            </a:pPr>
            <a:r>
              <a:rPr lang="en-AU" sz="1700" dirty="0">
                <a:solidFill>
                  <a:srgbClr val="005580"/>
                </a:solidFill>
              </a:rPr>
              <a:t>Provide regular income that can be relied upon </a:t>
            </a:r>
          </a:p>
          <a:p>
            <a:pPr>
              <a:spcBef>
                <a:spcPts val="600"/>
              </a:spcBef>
              <a:spcAft>
                <a:spcPts val="600"/>
              </a:spcAft>
            </a:pPr>
            <a:r>
              <a:rPr lang="en-AU" sz="1700" dirty="0">
                <a:solidFill>
                  <a:srgbClr val="005580"/>
                </a:solidFill>
              </a:rPr>
              <a:t>Timely and comprehensive communication</a:t>
            </a:r>
          </a:p>
          <a:p>
            <a:endParaRPr lang="en-AU" sz="1600" dirty="0">
              <a:solidFill>
                <a:srgbClr val="005580"/>
              </a:solidFill>
            </a:endParaRPr>
          </a:p>
          <a:p>
            <a:endParaRPr lang="en-AU" dirty="0"/>
          </a:p>
        </p:txBody>
      </p:sp>
      <p:sp>
        <p:nvSpPr>
          <p:cNvPr id="3" name="Title 2">
            <a:extLst>
              <a:ext uri="{FF2B5EF4-FFF2-40B4-BE49-F238E27FC236}">
                <a16:creationId xmlns:a16="http://schemas.microsoft.com/office/drawing/2014/main" id="{CE6D3383-45C0-4F3C-BFA6-67AA4BDCE989}"/>
              </a:ext>
            </a:extLst>
          </p:cNvPr>
          <p:cNvSpPr>
            <a:spLocks noGrp="1"/>
          </p:cNvSpPr>
          <p:nvPr>
            <p:ph type="title"/>
          </p:nvPr>
        </p:nvSpPr>
        <p:spPr>
          <a:xfrm>
            <a:off x="436104" y="222310"/>
            <a:ext cx="8229600" cy="720080"/>
          </a:xfrm>
        </p:spPr>
        <p:txBody>
          <a:bodyPr/>
          <a:lstStyle/>
          <a:p>
            <a:r>
              <a:rPr lang="en-AU" dirty="0"/>
              <a:t>Our objectives are centred on doing the right thing by investors – “invest with confidence”</a:t>
            </a:r>
          </a:p>
        </p:txBody>
      </p:sp>
      <p:sp>
        <p:nvSpPr>
          <p:cNvPr id="4" name="Slide Number Placeholder 3">
            <a:extLst>
              <a:ext uri="{FF2B5EF4-FFF2-40B4-BE49-F238E27FC236}">
                <a16:creationId xmlns:a16="http://schemas.microsoft.com/office/drawing/2014/main" id="{1E8EFD5F-2C32-45F3-AC1C-0AD17ACFF33A}"/>
              </a:ext>
            </a:extLst>
          </p:cNvPr>
          <p:cNvSpPr>
            <a:spLocks noGrp="1"/>
          </p:cNvSpPr>
          <p:nvPr>
            <p:ph type="sldNum" sz="quarter" idx="10"/>
          </p:nvPr>
        </p:nvSpPr>
        <p:spPr/>
        <p:txBody>
          <a:bodyPr/>
          <a:lstStyle/>
          <a:p>
            <a:fld id="{0F03ED66-9AFE-1E47-B9D8-15F75672B1B1}" type="slidenum">
              <a:rPr lang="en-US" smtClean="0"/>
              <a:pPr/>
              <a:t>5</a:t>
            </a:fld>
            <a:endParaRPr lang="en-US" dirty="0"/>
          </a:p>
        </p:txBody>
      </p:sp>
    </p:spTree>
    <p:extLst>
      <p:ext uri="{BB962C8B-B14F-4D97-AF65-F5344CB8AC3E}">
        <p14:creationId xmlns:p14="http://schemas.microsoft.com/office/powerpoint/2010/main" val="1581433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E9F593-836E-4289-884F-65451DD617FE}"/>
              </a:ext>
            </a:extLst>
          </p:cNvPr>
          <p:cNvSpPr>
            <a:spLocks noGrp="1"/>
          </p:cNvSpPr>
          <p:nvPr>
            <p:ph type="title"/>
          </p:nvPr>
        </p:nvSpPr>
        <p:spPr>
          <a:xfrm>
            <a:off x="395536" y="239669"/>
            <a:ext cx="8229600" cy="720080"/>
          </a:xfrm>
        </p:spPr>
        <p:txBody>
          <a:bodyPr/>
          <a:lstStyle/>
          <a:p>
            <a:r>
              <a:rPr lang="en-AU" dirty="0"/>
              <a:t>We offer one absolute return Australian equity strategy via two products : Unlisted and Listed</a:t>
            </a:r>
          </a:p>
        </p:txBody>
      </p:sp>
      <p:sp>
        <p:nvSpPr>
          <p:cNvPr id="4" name="Slide Number Placeholder 3">
            <a:extLst>
              <a:ext uri="{FF2B5EF4-FFF2-40B4-BE49-F238E27FC236}">
                <a16:creationId xmlns:a16="http://schemas.microsoft.com/office/drawing/2014/main" id="{EF3A13F3-4B4F-4F2D-BCB2-9C9D507EC09F}"/>
              </a:ext>
            </a:extLst>
          </p:cNvPr>
          <p:cNvSpPr>
            <a:spLocks noGrp="1"/>
          </p:cNvSpPr>
          <p:nvPr>
            <p:ph type="sldNum" sz="quarter" idx="10"/>
          </p:nvPr>
        </p:nvSpPr>
        <p:spPr/>
        <p:txBody>
          <a:bodyPr/>
          <a:lstStyle/>
          <a:p>
            <a:fld id="{0F03ED66-9AFE-1E47-B9D8-15F75672B1B1}" type="slidenum">
              <a:rPr lang="en-US" smtClean="0"/>
              <a:pPr/>
              <a:t>6</a:t>
            </a:fld>
            <a:endParaRPr lang="en-US" dirty="0"/>
          </a:p>
        </p:txBody>
      </p:sp>
      <p:sp>
        <p:nvSpPr>
          <p:cNvPr id="5" name="Rectangle 4">
            <a:extLst>
              <a:ext uri="{FF2B5EF4-FFF2-40B4-BE49-F238E27FC236}">
                <a16:creationId xmlns:a16="http://schemas.microsoft.com/office/drawing/2014/main" id="{C06CEA17-CC86-4502-911A-F87C8D1690D1}"/>
              </a:ext>
            </a:extLst>
          </p:cNvPr>
          <p:cNvSpPr/>
          <p:nvPr/>
        </p:nvSpPr>
        <p:spPr>
          <a:xfrm>
            <a:off x="1033799" y="1641281"/>
            <a:ext cx="2992327" cy="936104"/>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t>Monash Absolute Investment Fund</a:t>
            </a:r>
          </a:p>
          <a:p>
            <a:pPr algn="ctr"/>
            <a:r>
              <a:rPr lang="en-AU" sz="1400" dirty="0"/>
              <a:t>APIR MON0001AU</a:t>
            </a:r>
          </a:p>
        </p:txBody>
      </p:sp>
      <p:sp>
        <p:nvSpPr>
          <p:cNvPr id="6" name="Rectangle 5">
            <a:extLst>
              <a:ext uri="{FF2B5EF4-FFF2-40B4-BE49-F238E27FC236}">
                <a16:creationId xmlns:a16="http://schemas.microsoft.com/office/drawing/2014/main" id="{FC9B2477-43B8-4CF0-9353-09D570201E2F}"/>
              </a:ext>
            </a:extLst>
          </p:cNvPr>
          <p:cNvSpPr/>
          <p:nvPr/>
        </p:nvSpPr>
        <p:spPr>
          <a:xfrm>
            <a:off x="4682978" y="1674060"/>
            <a:ext cx="3126542" cy="936104"/>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t>Monash Absolute Investment Co*</a:t>
            </a:r>
          </a:p>
          <a:p>
            <a:pPr algn="ctr"/>
            <a:r>
              <a:rPr lang="en-AU" sz="1400" dirty="0" smtClean="0"/>
              <a:t>ASX : MA1</a:t>
            </a:r>
            <a:endParaRPr lang="en-AU" sz="1400" dirty="0"/>
          </a:p>
        </p:txBody>
      </p:sp>
      <p:sp>
        <p:nvSpPr>
          <p:cNvPr id="7" name="TextBox 6">
            <a:extLst>
              <a:ext uri="{FF2B5EF4-FFF2-40B4-BE49-F238E27FC236}">
                <a16:creationId xmlns:a16="http://schemas.microsoft.com/office/drawing/2014/main" id="{2757B9C6-753A-4534-B716-3D5D06963D3F}"/>
              </a:ext>
            </a:extLst>
          </p:cNvPr>
          <p:cNvSpPr txBox="1"/>
          <p:nvPr/>
        </p:nvSpPr>
        <p:spPr>
          <a:xfrm>
            <a:off x="1062688" y="2634301"/>
            <a:ext cx="2836176" cy="2031325"/>
          </a:xfrm>
          <a:prstGeom prst="rect">
            <a:avLst/>
          </a:prstGeom>
          <a:noFill/>
        </p:spPr>
        <p:txBody>
          <a:bodyPr wrap="square" rtlCol="0">
            <a:spAutoFit/>
          </a:bodyPr>
          <a:lstStyle/>
          <a:p>
            <a:pPr marL="285750" indent="-285750">
              <a:buFont typeface="Arial" panose="020B0604020202020204" pitchFamily="34" charset="0"/>
              <a:buChar char="•"/>
            </a:pPr>
            <a:r>
              <a:rPr lang="en-AU" sz="1400" dirty="0">
                <a:solidFill>
                  <a:srgbClr val="005580"/>
                </a:solidFill>
                <a:latin typeface="+mn-lt"/>
              </a:rPr>
              <a:t>Inception July 2012</a:t>
            </a:r>
          </a:p>
          <a:p>
            <a:pPr marL="285750" indent="-285750">
              <a:buFont typeface="Arial" panose="020B0604020202020204" pitchFamily="34" charset="0"/>
              <a:buChar char="•"/>
            </a:pPr>
            <a:r>
              <a:rPr lang="en-AU" sz="1400" dirty="0">
                <a:solidFill>
                  <a:srgbClr val="005580"/>
                </a:solidFill>
                <a:latin typeface="+mn-lt"/>
              </a:rPr>
              <a:t>Unlisted Managed Fund</a:t>
            </a:r>
          </a:p>
          <a:p>
            <a:pPr marL="285750" indent="-285750">
              <a:buFont typeface="Arial" panose="020B0604020202020204" pitchFamily="34" charset="0"/>
              <a:buChar char="•"/>
            </a:pPr>
            <a:r>
              <a:rPr lang="en-AU" sz="1400" dirty="0">
                <a:solidFill>
                  <a:srgbClr val="005580"/>
                </a:solidFill>
                <a:latin typeface="+mn-lt"/>
              </a:rPr>
              <a:t>Available on platforms</a:t>
            </a:r>
          </a:p>
          <a:p>
            <a:pPr marL="285750" indent="-285750">
              <a:buFont typeface="Arial" panose="020B0604020202020204" pitchFamily="34" charset="0"/>
              <a:buChar char="•"/>
            </a:pPr>
            <a:r>
              <a:rPr lang="en-AU" sz="1400" dirty="0">
                <a:solidFill>
                  <a:srgbClr val="005580"/>
                </a:solidFill>
                <a:latin typeface="+mn-lt"/>
              </a:rPr>
              <a:t>Daily priced</a:t>
            </a:r>
          </a:p>
          <a:p>
            <a:pPr marL="285750" indent="-285750">
              <a:buFont typeface="Arial" panose="020B0604020202020204" pitchFamily="34" charset="0"/>
              <a:buChar char="•"/>
            </a:pPr>
            <a:r>
              <a:rPr lang="en-AU" sz="1400" dirty="0">
                <a:solidFill>
                  <a:srgbClr val="005580"/>
                </a:solidFill>
                <a:latin typeface="+mn-lt"/>
              </a:rPr>
              <a:t>Trades at NAV</a:t>
            </a:r>
          </a:p>
          <a:p>
            <a:pPr marL="285750" indent="-285750">
              <a:buFont typeface="Arial" panose="020B0604020202020204" pitchFamily="34" charset="0"/>
              <a:buChar char="•"/>
            </a:pPr>
            <a:r>
              <a:rPr lang="en-AU" sz="1400" dirty="0">
                <a:solidFill>
                  <a:srgbClr val="005580"/>
                </a:solidFill>
                <a:latin typeface="+mn-lt"/>
              </a:rPr>
              <a:t>Management Fee </a:t>
            </a:r>
            <a:r>
              <a:rPr lang="en-AU" sz="1400" dirty="0" smtClean="0">
                <a:solidFill>
                  <a:srgbClr val="005580"/>
                </a:solidFill>
                <a:latin typeface="+mn-lt"/>
              </a:rPr>
              <a:t>1.25</a:t>
            </a:r>
            <a:r>
              <a:rPr lang="en-AU" sz="1400" dirty="0">
                <a:solidFill>
                  <a:srgbClr val="005580"/>
                </a:solidFill>
                <a:latin typeface="+mn-lt"/>
              </a:rPr>
              <a:t>% p.a. </a:t>
            </a:r>
          </a:p>
          <a:p>
            <a:pPr marL="285750" indent="-285750">
              <a:buFont typeface="Arial" panose="020B0604020202020204" pitchFamily="34" charset="0"/>
              <a:buChar char="•"/>
            </a:pPr>
            <a:r>
              <a:rPr lang="en-AU" sz="1400" dirty="0">
                <a:solidFill>
                  <a:srgbClr val="005580"/>
                </a:solidFill>
                <a:latin typeface="+mn-lt"/>
              </a:rPr>
              <a:t>Performance Fee 20% &gt; RBA Cash </a:t>
            </a:r>
            <a:r>
              <a:rPr lang="en-AU" sz="1400" dirty="0" smtClean="0">
                <a:solidFill>
                  <a:srgbClr val="005580"/>
                </a:solidFill>
                <a:latin typeface="+mn-lt"/>
              </a:rPr>
              <a:t>+ 5% with </a:t>
            </a:r>
            <a:r>
              <a:rPr lang="en-AU" sz="1400" dirty="0">
                <a:solidFill>
                  <a:srgbClr val="005580"/>
                </a:solidFill>
                <a:latin typeface="+mn-lt"/>
              </a:rPr>
              <a:t>HWM</a:t>
            </a:r>
          </a:p>
          <a:p>
            <a:pPr marL="285750" indent="-285750">
              <a:buFont typeface="Arial" panose="020B0604020202020204" pitchFamily="34" charset="0"/>
              <a:buChar char="•"/>
            </a:pPr>
            <a:r>
              <a:rPr lang="en-AU" sz="1400" dirty="0">
                <a:solidFill>
                  <a:srgbClr val="005580"/>
                </a:solidFill>
                <a:latin typeface="+mn-lt"/>
              </a:rPr>
              <a:t>Buy Sell Spread 0.30/0.30%</a:t>
            </a:r>
          </a:p>
        </p:txBody>
      </p:sp>
      <p:sp>
        <p:nvSpPr>
          <p:cNvPr id="8" name="TextBox 7">
            <a:extLst>
              <a:ext uri="{FF2B5EF4-FFF2-40B4-BE49-F238E27FC236}">
                <a16:creationId xmlns:a16="http://schemas.microsoft.com/office/drawing/2014/main" id="{3ABB1F79-E4FE-4FA4-80A6-B755B37CBAFA}"/>
              </a:ext>
            </a:extLst>
          </p:cNvPr>
          <p:cNvSpPr txBox="1"/>
          <p:nvPr/>
        </p:nvSpPr>
        <p:spPr>
          <a:xfrm>
            <a:off x="4685818" y="2635045"/>
            <a:ext cx="3126542" cy="1600438"/>
          </a:xfrm>
          <a:prstGeom prst="rect">
            <a:avLst/>
          </a:prstGeom>
          <a:noFill/>
        </p:spPr>
        <p:txBody>
          <a:bodyPr wrap="square" rtlCol="0">
            <a:spAutoFit/>
          </a:bodyPr>
          <a:lstStyle/>
          <a:p>
            <a:pPr marL="285750" indent="-285750">
              <a:buFont typeface="Arial" panose="020B0604020202020204" pitchFamily="34" charset="0"/>
              <a:buChar char="•"/>
            </a:pPr>
            <a:r>
              <a:rPr lang="en-AU" sz="1400" dirty="0">
                <a:solidFill>
                  <a:srgbClr val="005580"/>
                </a:solidFill>
                <a:latin typeface="+mn-lt"/>
              </a:rPr>
              <a:t>Inception April 2016</a:t>
            </a:r>
          </a:p>
          <a:p>
            <a:pPr marL="285750" indent="-285750">
              <a:buFont typeface="Arial" panose="020B0604020202020204" pitchFamily="34" charset="0"/>
              <a:buChar char="•"/>
            </a:pPr>
            <a:r>
              <a:rPr lang="en-AU" sz="1400" dirty="0">
                <a:solidFill>
                  <a:srgbClr val="005580"/>
                </a:solidFill>
                <a:latin typeface="+mn-lt"/>
              </a:rPr>
              <a:t>Listed Investment Company</a:t>
            </a:r>
          </a:p>
          <a:p>
            <a:pPr marL="285750" indent="-285750">
              <a:buFont typeface="Arial" panose="020B0604020202020204" pitchFamily="34" charset="0"/>
              <a:buChar char="•"/>
            </a:pPr>
            <a:r>
              <a:rPr lang="en-AU" sz="1400" dirty="0" smtClean="0">
                <a:solidFill>
                  <a:srgbClr val="005580"/>
                </a:solidFill>
                <a:latin typeface="+mn-lt"/>
              </a:rPr>
              <a:t>Restructuring to be an Exchange Traded Managed Fund (ETMF)</a:t>
            </a:r>
          </a:p>
          <a:p>
            <a:pPr marL="285750" indent="-285750">
              <a:buFont typeface="Arial" panose="020B0604020202020204" pitchFamily="34" charset="0"/>
              <a:buChar char="•"/>
            </a:pPr>
            <a:r>
              <a:rPr lang="en-AU" sz="1400" dirty="0" smtClean="0">
                <a:solidFill>
                  <a:srgbClr val="005580"/>
                </a:solidFill>
                <a:latin typeface="+mn-lt"/>
              </a:rPr>
              <a:t>Management </a:t>
            </a:r>
            <a:r>
              <a:rPr lang="en-AU" sz="1400" dirty="0">
                <a:solidFill>
                  <a:srgbClr val="005580"/>
                </a:solidFill>
                <a:latin typeface="+mn-lt"/>
              </a:rPr>
              <a:t>Fee </a:t>
            </a:r>
            <a:r>
              <a:rPr lang="en-AU" sz="1400" dirty="0" smtClean="0">
                <a:solidFill>
                  <a:srgbClr val="005580"/>
                </a:solidFill>
                <a:latin typeface="+mn-lt"/>
              </a:rPr>
              <a:t>1.25</a:t>
            </a:r>
            <a:r>
              <a:rPr lang="en-AU" sz="1400" dirty="0">
                <a:solidFill>
                  <a:srgbClr val="005580"/>
                </a:solidFill>
                <a:latin typeface="+mn-lt"/>
              </a:rPr>
              <a:t>% p.a.</a:t>
            </a:r>
          </a:p>
          <a:p>
            <a:pPr marL="285750" indent="-285750">
              <a:buFont typeface="Arial" panose="020B0604020202020204" pitchFamily="34" charset="0"/>
              <a:buChar char="•"/>
            </a:pPr>
            <a:r>
              <a:rPr lang="en-AU" sz="1400" dirty="0">
                <a:solidFill>
                  <a:srgbClr val="005580"/>
                </a:solidFill>
                <a:latin typeface="+mn-lt"/>
              </a:rPr>
              <a:t>Performance Fee 20% &gt; RBA Cash </a:t>
            </a:r>
            <a:r>
              <a:rPr lang="en-AU" sz="1400" dirty="0" smtClean="0">
                <a:solidFill>
                  <a:srgbClr val="005580"/>
                </a:solidFill>
                <a:latin typeface="+mn-lt"/>
              </a:rPr>
              <a:t>+ 5% with </a:t>
            </a:r>
            <a:r>
              <a:rPr lang="en-AU" sz="1400" dirty="0">
                <a:solidFill>
                  <a:srgbClr val="005580"/>
                </a:solidFill>
                <a:latin typeface="+mn-lt"/>
              </a:rPr>
              <a:t>HWM</a:t>
            </a:r>
          </a:p>
        </p:txBody>
      </p:sp>
      <p:sp>
        <p:nvSpPr>
          <p:cNvPr id="9" name="TextBox 8">
            <a:extLst>
              <a:ext uri="{FF2B5EF4-FFF2-40B4-BE49-F238E27FC236}">
                <a16:creationId xmlns:a16="http://schemas.microsoft.com/office/drawing/2014/main" id="{19CC5AC6-518D-4CA0-99F7-647EB58DDEBD}"/>
              </a:ext>
            </a:extLst>
          </p:cNvPr>
          <p:cNvSpPr txBox="1"/>
          <p:nvPr/>
        </p:nvSpPr>
        <p:spPr>
          <a:xfrm>
            <a:off x="871247" y="1196752"/>
            <a:ext cx="7182287" cy="369332"/>
          </a:xfrm>
          <a:prstGeom prst="rect">
            <a:avLst/>
          </a:prstGeom>
          <a:noFill/>
        </p:spPr>
        <p:txBody>
          <a:bodyPr wrap="none" rtlCol="0">
            <a:spAutoFit/>
          </a:bodyPr>
          <a:lstStyle/>
          <a:p>
            <a:r>
              <a:rPr lang="en-AU" sz="1800" b="1" dirty="0">
                <a:solidFill>
                  <a:srgbClr val="005580"/>
                </a:solidFill>
                <a:latin typeface="+mn-lt"/>
              </a:rPr>
              <a:t>Unified by same philosophy, process and portfolio construction</a:t>
            </a:r>
          </a:p>
        </p:txBody>
      </p:sp>
      <p:sp>
        <p:nvSpPr>
          <p:cNvPr id="10" name="TextBox 9">
            <a:extLst>
              <a:ext uri="{FF2B5EF4-FFF2-40B4-BE49-F238E27FC236}">
                <a16:creationId xmlns:a16="http://schemas.microsoft.com/office/drawing/2014/main" id="{6F6669F7-1575-4BD9-AE59-186B3CDA4E79}"/>
              </a:ext>
            </a:extLst>
          </p:cNvPr>
          <p:cNvSpPr txBox="1"/>
          <p:nvPr/>
        </p:nvSpPr>
        <p:spPr>
          <a:xfrm>
            <a:off x="4937819" y="4147206"/>
            <a:ext cx="2463150" cy="738664"/>
          </a:xfrm>
          <a:prstGeom prst="rect">
            <a:avLst/>
          </a:prstGeom>
          <a:noFill/>
        </p:spPr>
        <p:txBody>
          <a:bodyPr wrap="square" rtlCol="0">
            <a:spAutoFit/>
          </a:bodyPr>
          <a:lstStyle/>
          <a:p>
            <a:pPr marL="285750" indent="-285750">
              <a:buFont typeface="Arial" panose="020B0604020202020204" pitchFamily="34" charset="0"/>
              <a:buChar char="•"/>
            </a:pPr>
            <a:r>
              <a:rPr lang="en-AU" sz="1400" i="1" dirty="0" smtClean="0">
                <a:solidFill>
                  <a:srgbClr val="00ACFF"/>
                </a:solidFill>
                <a:latin typeface="+mn-lt"/>
              </a:rPr>
              <a:t>Fees </a:t>
            </a:r>
            <a:r>
              <a:rPr lang="en-AU" sz="1400" i="1" dirty="0" smtClean="0">
                <a:solidFill>
                  <a:srgbClr val="00ACFF"/>
                </a:solidFill>
                <a:latin typeface="+mn-lt"/>
              </a:rPr>
              <a:t>shown are for new ETMF – </a:t>
            </a:r>
            <a:r>
              <a:rPr lang="en-AU" sz="1400" i="1" dirty="0" smtClean="0">
                <a:solidFill>
                  <a:srgbClr val="00ACFF"/>
                </a:solidFill>
                <a:latin typeface="+mn-lt"/>
              </a:rPr>
              <a:t>expected to list</a:t>
            </a:r>
          </a:p>
          <a:p>
            <a:r>
              <a:rPr lang="en-AU" sz="1400" i="1" dirty="0" smtClean="0">
                <a:solidFill>
                  <a:srgbClr val="00ACFF"/>
                </a:solidFill>
                <a:latin typeface="+mn-lt"/>
              </a:rPr>
              <a:t>	10 June 2021</a:t>
            </a:r>
            <a:endParaRPr lang="en-AU" sz="1400" i="1" dirty="0">
              <a:solidFill>
                <a:srgbClr val="00ACFF"/>
              </a:solidFill>
              <a:latin typeface="+mn-lt"/>
            </a:endParaRPr>
          </a:p>
        </p:txBody>
      </p:sp>
      <p:cxnSp>
        <p:nvCxnSpPr>
          <p:cNvPr id="13" name="Straight Connector 12">
            <a:extLst>
              <a:ext uri="{FF2B5EF4-FFF2-40B4-BE49-F238E27FC236}">
                <a16:creationId xmlns:a16="http://schemas.microsoft.com/office/drawing/2014/main" id="{32D30ECE-F16A-495D-9BB5-051C758EEF84}"/>
              </a:ext>
            </a:extLst>
          </p:cNvPr>
          <p:cNvCxnSpPr/>
          <p:nvPr/>
        </p:nvCxnSpPr>
        <p:spPr>
          <a:xfrm>
            <a:off x="4355976" y="1649632"/>
            <a:ext cx="0" cy="4136927"/>
          </a:xfrm>
          <a:prstGeom prst="line">
            <a:avLst/>
          </a:prstGeom>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5FCEC7BD-77DB-8A48-876F-323DA40B77CB}"/>
              </a:ext>
            </a:extLst>
          </p:cNvPr>
          <p:cNvPicPr>
            <a:picLocks noChangeAspect="1"/>
          </p:cNvPicPr>
          <p:nvPr/>
        </p:nvPicPr>
        <p:blipFill>
          <a:blip r:embed="rId2"/>
          <a:stretch>
            <a:fillRect/>
          </a:stretch>
        </p:blipFill>
        <p:spPr>
          <a:xfrm>
            <a:off x="4788025" y="4865918"/>
            <a:ext cx="3672408" cy="726937"/>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3028" y="4786738"/>
            <a:ext cx="1335495" cy="885295"/>
          </a:xfrm>
          <a:prstGeom prst="rect">
            <a:avLst/>
          </a:prstGeom>
        </p:spPr>
      </p:pic>
      <p:pic>
        <p:nvPicPr>
          <p:cNvPr id="15" name="Picture 14"/>
          <p:cNvPicPr>
            <a:picLocks noChangeAspect="1"/>
          </p:cNvPicPr>
          <p:nvPr/>
        </p:nvPicPr>
        <p:blipFill>
          <a:blip r:embed="rId4"/>
          <a:stretch>
            <a:fillRect/>
          </a:stretch>
        </p:blipFill>
        <p:spPr>
          <a:xfrm>
            <a:off x="7534664" y="3949985"/>
            <a:ext cx="925769" cy="836753"/>
          </a:xfrm>
          <a:prstGeom prst="rect">
            <a:avLst/>
          </a:prstGeom>
        </p:spPr>
      </p:pic>
      <p:sp>
        <p:nvSpPr>
          <p:cNvPr id="12" name="TextBox 11"/>
          <p:cNvSpPr txBox="1"/>
          <p:nvPr/>
        </p:nvSpPr>
        <p:spPr>
          <a:xfrm>
            <a:off x="1062688" y="5788005"/>
            <a:ext cx="7562448" cy="215444"/>
          </a:xfrm>
          <a:prstGeom prst="rect">
            <a:avLst/>
          </a:prstGeom>
          <a:noFill/>
        </p:spPr>
        <p:txBody>
          <a:bodyPr wrap="square" rtlCol="0">
            <a:spAutoFit/>
          </a:bodyPr>
          <a:lstStyle/>
          <a:p>
            <a:pPr lvl="0">
              <a:defRPr/>
            </a:pPr>
            <a:r>
              <a:rPr lang="en-US" sz="800" dirty="0" smtClean="0">
                <a:solidFill>
                  <a:srgbClr val="005580"/>
                </a:solidFill>
                <a:latin typeface="Arial"/>
                <a:cs typeface="Arial Narrow"/>
              </a:rPr>
              <a:t>Note old fee rates. MAIF Fees prior to 1 July 2021 and MA1 Fees are: Management Fee 1.5%pa, Performance fee 20% &gt; RBA Cash with HWM</a:t>
            </a:r>
            <a:endParaRPr lang="en-US" dirty="0"/>
          </a:p>
        </p:txBody>
      </p:sp>
    </p:spTree>
    <p:extLst>
      <p:ext uri="{BB962C8B-B14F-4D97-AF65-F5344CB8AC3E}">
        <p14:creationId xmlns:p14="http://schemas.microsoft.com/office/powerpoint/2010/main" val="1168177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7EBEBD-5CB5-43A4-BF2E-61A0940375C1}"/>
              </a:ext>
            </a:extLst>
          </p:cNvPr>
          <p:cNvSpPr>
            <a:spLocks noGrp="1"/>
          </p:cNvSpPr>
          <p:nvPr>
            <p:ph type="title"/>
          </p:nvPr>
        </p:nvSpPr>
        <p:spPr>
          <a:xfrm>
            <a:off x="457200" y="217036"/>
            <a:ext cx="8229600" cy="720080"/>
          </a:xfrm>
        </p:spPr>
        <p:txBody>
          <a:bodyPr/>
          <a:lstStyle/>
          <a:p>
            <a:r>
              <a:rPr lang="en-AU" dirty="0"/>
              <a:t>Key performance metrics on a page</a:t>
            </a:r>
            <a:br>
              <a:rPr lang="en-AU" dirty="0"/>
            </a:br>
            <a:r>
              <a:rPr lang="en-AU" sz="1800" dirty="0"/>
              <a:t>(After Fees, Since Inception 2 July 2012 to </a:t>
            </a:r>
            <a:r>
              <a:rPr lang="en-AU" sz="1800" dirty="0" smtClean="0"/>
              <a:t>31</a:t>
            </a:r>
            <a:r>
              <a:rPr lang="en-AU" sz="1800" dirty="0" smtClean="0"/>
              <a:t> March </a:t>
            </a:r>
            <a:r>
              <a:rPr lang="en-AU" sz="1800" dirty="0" smtClean="0"/>
              <a:t>2021)</a:t>
            </a:r>
            <a:endParaRPr lang="en-AU" sz="1800" dirty="0"/>
          </a:p>
        </p:txBody>
      </p:sp>
      <p:sp>
        <p:nvSpPr>
          <p:cNvPr id="4" name="Slide Number Placeholder 3">
            <a:extLst>
              <a:ext uri="{FF2B5EF4-FFF2-40B4-BE49-F238E27FC236}">
                <a16:creationId xmlns:a16="http://schemas.microsoft.com/office/drawing/2014/main" id="{F4FE3E43-1DE1-4BFB-8F14-7EB32263B462}"/>
              </a:ext>
            </a:extLst>
          </p:cNvPr>
          <p:cNvSpPr>
            <a:spLocks noGrp="1"/>
          </p:cNvSpPr>
          <p:nvPr>
            <p:ph type="sldNum" sz="quarter" idx="10"/>
          </p:nvPr>
        </p:nvSpPr>
        <p:spPr/>
        <p:txBody>
          <a:bodyPr/>
          <a:lstStyle/>
          <a:p>
            <a:fld id="{0F03ED66-9AFE-1E47-B9D8-15F75672B1B1}" type="slidenum">
              <a:rPr lang="en-US" smtClean="0"/>
              <a:pPr/>
              <a:t>7</a:t>
            </a:fld>
            <a:endParaRPr lang="en-US" dirty="0"/>
          </a:p>
        </p:txBody>
      </p:sp>
      <p:sp>
        <p:nvSpPr>
          <p:cNvPr id="5" name="Rectangle 4">
            <a:extLst>
              <a:ext uri="{FF2B5EF4-FFF2-40B4-BE49-F238E27FC236}">
                <a16:creationId xmlns:a16="http://schemas.microsoft.com/office/drawing/2014/main" id="{FFB044A6-F08A-4389-90E8-1E420C634F36}"/>
              </a:ext>
            </a:extLst>
          </p:cNvPr>
          <p:cNvSpPr/>
          <p:nvPr/>
        </p:nvSpPr>
        <p:spPr>
          <a:xfrm>
            <a:off x="503548" y="2235141"/>
            <a:ext cx="1872208" cy="1470751"/>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12.8%</a:t>
            </a:r>
            <a:endParaRPr lang="en-AU" sz="1800" b="1" dirty="0"/>
          </a:p>
          <a:p>
            <a:pPr algn="ctr"/>
            <a:r>
              <a:rPr lang="en-AU" dirty="0"/>
              <a:t>Return p.a.</a:t>
            </a:r>
          </a:p>
          <a:p>
            <a:pPr algn="ctr"/>
            <a:r>
              <a:rPr lang="en-AU" dirty="0"/>
              <a:t>After Fees</a:t>
            </a:r>
          </a:p>
        </p:txBody>
      </p:sp>
      <p:sp>
        <p:nvSpPr>
          <p:cNvPr id="6" name="Rectangle 5">
            <a:extLst>
              <a:ext uri="{FF2B5EF4-FFF2-40B4-BE49-F238E27FC236}">
                <a16:creationId xmlns:a16="http://schemas.microsoft.com/office/drawing/2014/main" id="{5ECD5E07-96FC-44E1-B76E-A8A633C96954}"/>
              </a:ext>
            </a:extLst>
          </p:cNvPr>
          <p:cNvSpPr/>
          <p:nvPr/>
        </p:nvSpPr>
        <p:spPr>
          <a:xfrm>
            <a:off x="2555776" y="2235139"/>
            <a:ext cx="1872208" cy="1470751"/>
          </a:xfrm>
          <a:prstGeom prst="rect">
            <a:avLst/>
          </a:prstGeom>
          <a:solidFill>
            <a:srgbClr val="00A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a:t>21% </a:t>
            </a:r>
          </a:p>
          <a:p>
            <a:pPr algn="ctr"/>
            <a:r>
              <a:rPr lang="en-AU" dirty="0"/>
              <a:t>Average</a:t>
            </a:r>
          </a:p>
          <a:p>
            <a:pPr algn="ctr"/>
            <a:r>
              <a:rPr lang="en-AU" dirty="0"/>
              <a:t>Cash Weight</a:t>
            </a:r>
          </a:p>
        </p:txBody>
      </p:sp>
      <p:sp>
        <p:nvSpPr>
          <p:cNvPr id="7" name="Rectangle 6">
            <a:extLst>
              <a:ext uri="{FF2B5EF4-FFF2-40B4-BE49-F238E27FC236}">
                <a16:creationId xmlns:a16="http://schemas.microsoft.com/office/drawing/2014/main" id="{2DDC0EEC-81C7-473A-B8D7-354EC110DB1B}"/>
              </a:ext>
            </a:extLst>
          </p:cNvPr>
          <p:cNvSpPr/>
          <p:nvPr/>
        </p:nvSpPr>
        <p:spPr>
          <a:xfrm>
            <a:off x="4577781" y="2235138"/>
            <a:ext cx="1872208" cy="1470751"/>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0.63 </a:t>
            </a:r>
            <a:endParaRPr lang="en-AU" sz="1800" b="1" dirty="0"/>
          </a:p>
          <a:p>
            <a:pPr algn="ctr"/>
            <a:r>
              <a:rPr lang="en-AU" dirty="0"/>
              <a:t>Average</a:t>
            </a:r>
          </a:p>
          <a:p>
            <a:pPr algn="ctr"/>
            <a:r>
              <a:rPr lang="en-AU" dirty="0"/>
              <a:t>Portfolio Beta</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1337923"/>
            <a:ext cx="3456384" cy="720080"/>
          </a:xfrm>
          <a:prstGeom prst="rect">
            <a:avLst/>
          </a:prstGeom>
        </p:spPr>
      </p:pic>
      <p:sp>
        <p:nvSpPr>
          <p:cNvPr id="9" name="Rectangle 8">
            <a:extLst>
              <a:ext uri="{FF2B5EF4-FFF2-40B4-BE49-F238E27FC236}">
                <a16:creationId xmlns:a16="http://schemas.microsoft.com/office/drawing/2014/main" id="{05CD220B-9A8B-4C93-BA33-37AA8A4F7764}"/>
              </a:ext>
            </a:extLst>
          </p:cNvPr>
          <p:cNvSpPr/>
          <p:nvPr/>
        </p:nvSpPr>
        <p:spPr>
          <a:xfrm>
            <a:off x="6574634" y="2235137"/>
            <a:ext cx="1872208" cy="1470751"/>
          </a:xfrm>
          <a:prstGeom prst="rect">
            <a:avLst/>
          </a:prstGeom>
          <a:solidFill>
            <a:srgbClr val="00A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63%</a:t>
            </a:r>
            <a:endParaRPr lang="en-AU" sz="1800" b="1" dirty="0"/>
          </a:p>
          <a:p>
            <a:pPr algn="ctr"/>
            <a:r>
              <a:rPr lang="en-AU" dirty="0"/>
              <a:t>Positive Months</a:t>
            </a:r>
          </a:p>
        </p:txBody>
      </p:sp>
      <p:sp>
        <p:nvSpPr>
          <p:cNvPr id="10" name="Rectangle 9">
            <a:extLst>
              <a:ext uri="{FF2B5EF4-FFF2-40B4-BE49-F238E27FC236}">
                <a16:creationId xmlns:a16="http://schemas.microsoft.com/office/drawing/2014/main" id="{FBEA864F-8DE9-4B46-872C-D8254556D468}"/>
              </a:ext>
            </a:extLst>
          </p:cNvPr>
          <p:cNvSpPr/>
          <p:nvPr/>
        </p:nvSpPr>
        <p:spPr>
          <a:xfrm>
            <a:off x="505399" y="3883022"/>
            <a:ext cx="1872208" cy="1470751"/>
          </a:xfrm>
          <a:prstGeom prst="rect">
            <a:avLst/>
          </a:prstGeom>
          <a:solidFill>
            <a:srgbClr val="00A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a:t>-29%</a:t>
            </a:r>
          </a:p>
          <a:p>
            <a:pPr algn="ctr"/>
            <a:r>
              <a:rPr lang="en-AU" sz="1800" dirty="0"/>
              <a:t>Maximum Drawdown</a:t>
            </a:r>
            <a:endParaRPr lang="en-AU" dirty="0"/>
          </a:p>
        </p:txBody>
      </p:sp>
      <p:sp>
        <p:nvSpPr>
          <p:cNvPr id="11" name="Rectangle 10">
            <a:extLst>
              <a:ext uri="{FF2B5EF4-FFF2-40B4-BE49-F238E27FC236}">
                <a16:creationId xmlns:a16="http://schemas.microsoft.com/office/drawing/2014/main" id="{566BB22C-0D76-4084-ADE2-E82F69B75710}"/>
              </a:ext>
            </a:extLst>
          </p:cNvPr>
          <p:cNvSpPr/>
          <p:nvPr/>
        </p:nvSpPr>
        <p:spPr>
          <a:xfrm>
            <a:off x="2555776" y="3883022"/>
            <a:ext cx="1872208" cy="1470751"/>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16.2%</a:t>
            </a:r>
            <a:endParaRPr lang="en-AU" sz="1800" b="1" dirty="0"/>
          </a:p>
          <a:p>
            <a:pPr algn="ctr"/>
            <a:r>
              <a:rPr lang="en-AU" sz="1800" dirty="0"/>
              <a:t>Volatility p.a.</a:t>
            </a:r>
            <a:endParaRPr lang="en-AU" dirty="0"/>
          </a:p>
        </p:txBody>
      </p:sp>
      <p:sp>
        <p:nvSpPr>
          <p:cNvPr id="12" name="Rectangle 11">
            <a:extLst>
              <a:ext uri="{FF2B5EF4-FFF2-40B4-BE49-F238E27FC236}">
                <a16:creationId xmlns:a16="http://schemas.microsoft.com/office/drawing/2014/main" id="{A1E5B865-4F5E-4F34-917A-2400F123551E}"/>
              </a:ext>
            </a:extLst>
          </p:cNvPr>
          <p:cNvSpPr/>
          <p:nvPr/>
        </p:nvSpPr>
        <p:spPr>
          <a:xfrm>
            <a:off x="4572000" y="3883024"/>
            <a:ext cx="1872208" cy="1470751"/>
          </a:xfrm>
          <a:prstGeom prst="rect">
            <a:avLst/>
          </a:prstGeom>
          <a:solidFill>
            <a:srgbClr val="00A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0.67</a:t>
            </a:r>
            <a:endParaRPr lang="en-AU" sz="1800" b="1" dirty="0"/>
          </a:p>
          <a:p>
            <a:pPr algn="ctr"/>
            <a:r>
              <a:rPr lang="en-AU" sz="1800" dirty="0"/>
              <a:t>Sharpe</a:t>
            </a:r>
            <a:endParaRPr lang="en-AU" dirty="0"/>
          </a:p>
        </p:txBody>
      </p:sp>
      <p:sp>
        <p:nvSpPr>
          <p:cNvPr id="13" name="Rectangle 12">
            <a:extLst>
              <a:ext uri="{FF2B5EF4-FFF2-40B4-BE49-F238E27FC236}">
                <a16:creationId xmlns:a16="http://schemas.microsoft.com/office/drawing/2014/main" id="{1B0117C7-D4BC-479F-8483-03A60AD1D503}"/>
              </a:ext>
            </a:extLst>
          </p:cNvPr>
          <p:cNvSpPr/>
          <p:nvPr/>
        </p:nvSpPr>
        <p:spPr>
          <a:xfrm>
            <a:off x="6588224" y="3883023"/>
            <a:ext cx="1872208" cy="1470751"/>
          </a:xfrm>
          <a:prstGeom prst="rect">
            <a:avLst/>
          </a:prstGeom>
          <a:solidFill>
            <a:srgbClr val="005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800" b="1" dirty="0" smtClean="0"/>
              <a:t>186%</a:t>
            </a:r>
            <a:endParaRPr lang="en-AU" sz="1800" b="1" dirty="0"/>
          </a:p>
          <a:p>
            <a:pPr algn="ctr"/>
            <a:r>
              <a:rPr lang="en-AU" sz="1800" dirty="0"/>
              <a:t>Cumulative Return</a:t>
            </a:r>
            <a:endParaRPr lang="en-AU" dirty="0"/>
          </a:p>
        </p:txBody>
      </p:sp>
    </p:spTree>
    <p:extLst>
      <p:ext uri="{BB962C8B-B14F-4D97-AF65-F5344CB8AC3E}">
        <p14:creationId xmlns:p14="http://schemas.microsoft.com/office/powerpoint/2010/main" val="381304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524" y="47608"/>
            <a:ext cx="8568952" cy="1143000"/>
          </a:xfrm>
        </p:spPr>
        <p:txBody>
          <a:bodyPr/>
          <a:lstStyle/>
          <a:p>
            <a:r>
              <a:rPr lang="en-AU" sz="2400" dirty="0"/>
              <a:t>Monthly and yearly returns show consistency but also volatility</a:t>
            </a:r>
            <a:br>
              <a:rPr lang="en-AU" sz="2400" dirty="0"/>
            </a:br>
            <a:r>
              <a:rPr lang="en-AU" sz="1800" dirty="0"/>
              <a:t>(After Fees, Since Inception July 2012 to </a:t>
            </a:r>
            <a:r>
              <a:rPr lang="en-AU" sz="1800" dirty="0" smtClean="0"/>
              <a:t>31</a:t>
            </a:r>
            <a:r>
              <a:rPr lang="en-AU" sz="1800" dirty="0" smtClean="0"/>
              <a:t> March </a:t>
            </a:r>
            <a:r>
              <a:rPr lang="en-AU" sz="1800" dirty="0" smtClean="0"/>
              <a:t>2021)</a:t>
            </a:r>
            <a:endParaRPr lang="en-US" sz="1800" dirty="0">
              <a:latin typeface="Arial"/>
              <a:cs typeface="Arial"/>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8</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6631415"/>
              </p:ext>
            </p:extLst>
          </p:nvPr>
        </p:nvGraphicFramePr>
        <p:xfrm>
          <a:off x="395536" y="2001038"/>
          <a:ext cx="8229601" cy="3708400"/>
        </p:xfrm>
        <a:graphic>
          <a:graphicData uri="http://schemas.openxmlformats.org/drawingml/2006/table">
            <a:tbl>
              <a:tblPr firstRow="1" bandRow="1">
                <a:tableStyleId>{21E4AEA4-8DFA-4A89-87EB-49C32662AFE0}</a:tableStyleId>
              </a:tblPr>
              <a:tblGrid>
                <a:gridCol w="604867">
                  <a:extLst>
                    <a:ext uri="{9D8B030D-6E8A-4147-A177-3AD203B41FA5}">
                      <a16:colId xmlns:a16="http://schemas.microsoft.com/office/drawing/2014/main" val="3292924078"/>
                    </a:ext>
                  </a:extLst>
                </a:gridCol>
                <a:gridCol w="547261">
                  <a:extLst>
                    <a:ext uri="{9D8B030D-6E8A-4147-A177-3AD203B41FA5}">
                      <a16:colId xmlns:a16="http://schemas.microsoft.com/office/drawing/2014/main" val="1208191036"/>
                    </a:ext>
                  </a:extLst>
                </a:gridCol>
                <a:gridCol w="493793">
                  <a:extLst>
                    <a:ext uri="{9D8B030D-6E8A-4147-A177-3AD203B41FA5}">
                      <a16:colId xmlns:a16="http://schemas.microsoft.com/office/drawing/2014/main" val="371832652"/>
                    </a:ext>
                  </a:extLst>
                </a:gridCol>
                <a:gridCol w="548640">
                  <a:extLst>
                    <a:ext uri="{9D8B030D-6E8A-4147-A177-3AD203B41FA5}">
                      <a16:colId xmlns:a16="http://schemas.microsoft.com/office/drawing/2014/main" val="3955299183"/>
                    </a:ext>
                  </a:extLst>
                </a:gridCol>
                <a:gridCol w="548640">
                  <a:extLst>
                    <a:ext uri="{9D8B030D-6E8A-4147-A177-3AD203B41FA5}">
                      <a16:colId xmlns:a16="http://schemas.microsoft.com/office/drawing/2014/main" val="3261524623"/>
                    </a:ext>
                  </a:extLst>
                </a:gridCol>
                <a:gridCol w="548640">
                  <a:extLst>
                    <a:ext uri="{9D8B030D-6E8A-4147-A177-3AD203B41FA5}">
                      <a16:colId xmlns:a16="http://schemas.microsoft.com/office/drawing/2014/main" val="421703054"/>
                    </a:ext>
                  </a:extLst>
                </a:gridCol>
                <a:gridCol w="548640">
                  <a:extLst>
                    <a:ext uri="{9D8B030D-6E8A-4147-A177-3AD203B41FA5}">
                      <a16:colId xmlns:a16="http://schemas.microsoft.com/office/drawing/2014/main" val="869439020"/>
                    </a:ext>
                  </a:extLst>
                </a:gridCol>
                <a:gridCol w="548640">
                  <a:extLst>
                    <a:ext uri="{9D8B030D-6E8A-4147-A177-3AD203B41FA5}">
                      <a16:colId xmlns:a16="http://schemas.microsoft.com/office/drawing/2014/main" val="2310733175"/>
                    </a:ext>
                  </a:extLst>
                </a:gridCol>
                <a:gridCol w="548640">
                  <a:extLst>
                    <a:ext uri="{9D8B030D-6E8A-4147-A177-3AD203B41FA5}">
                      <a16:colId xmlns:a16="http://schemas.microsoft.com/office/drawing/2014/main" val="1693797462"/>
                    </a:ext>
                  </a:extLst>
                </a:gridCol>
                <a:gridCol w="548640">
                  <a:extLst>
                    <a:ext uri="{9D8B030D-6E8A-4147-A177-3AD203B41FA5}">
                      <a16:colId xmlns:a16="http://schemas.microsoft.com/office/drawing/2014/main" val="1987114907"/>
                    </a:ext>
                  </a:extLst>
                </a:gridCol>
                <a:gridCol w="548640">
                  <a:extLst>
                    <a:ext uri="{9D8B030D-6E8A-4147-A177-3AD203B41FA5}">
                      <a16:colId xmlns:a16="http://schemas.microsoft.com/office/drawing/2014/main" val="2088932278"/>
                    </a:ext>
                  </a:extLst>
                </a:gridCol>
                <a:gridCol w="548640">
                  <a:extLst>
                    <a:ext uri="{9D8B030D-6E8A-4147-A177-3AD203B41FA5}">
                      <a16:colId xmlns:a16="http://schemas.microsoft.com/office/drawing/2014/main" val="235740088"/>
                    </a:ext>
                  </a:extLst>
                </a:gridCol>
                <a:gridCol w="545111">
                  <a:extLst>
                    <a:ext uri="{9D8B030D-6E8A-4147-A177-3AD203B41FA5}">
                      <a16:colId xmlns:a16="http://schemas.microsoft.com/office/drawing/2014/main" val="2580332945"/>
                    </a:ext>
                  </a:extLst>
                </a:gridCol>
                <a:gridCol w="72008">
                  <a:extLst>
                    <a:ext uri="{9D8B030D-6E8A-4147-A177-3AD203B41FA5}">
                      <a16:colId xmlns:a16="http://schemas.microsoft.com/office/drawing/2014/main" val="3044466722"/>
                    </a:ext>
                  </a:extLst>
                </a:gridCol>
                <a:gridCol w="1028801">
                  <a:extLst>
                    <a:ext uri="{9D8B030D-6E8A-4147-A177-3AD203B41FA5}">
                      <a16:colId xmlns:a16="http://schemas.microsoft.com/office/drawing/2014/main" val="3851206829"/>
                    </a:ext>
                  </a:extLst>
                </a:gridCol>
              </a:tblGrid>
              <a:tr h="370840">
                <a:tc>
                  <a:txBody>
                    <a:bodyPr/>
                    <a:lstStyle/>
                    <a:p>
                      <a:pPr algn="ctr" fontAlgn="ctr"/>
                      <a:r>
                        <a:rPr lang="en-US" sz="1100" u="none" strike="noStrike" dirty="0">
                          <a:effectLst/>
                          <a:latin typeface="+mn-lt"/>
                        </a:rPr>
                        <a:t>FY</a:t>
                      </a:r>
                      <a:endParaRPr lang="en-US" sz="1100" b="1" i="0" u="none" strike="noStrike" dirty="0">
                        <a:effectLst/>
                        <a:latin typeface="+mn-lt"/>
                      </a:endParaRPr>
                    </a:p>
                  </a:txBody>
                  <a:tcPr marL="0" marR="0" marT="0" marB="0" anchor="ctr"/>
                </a:tc>
                <a:tc>
                  <a:txBody>
                    <a:bodyPr/>
                    <a:lstStyle/>
                    <a:p>
                      <a:pPr algn="ctr" fontAlgn="ctr"/>
                      <a:r>
                        <a:rPr lang="en-US" sz="1100" u="none" strike="noStrike" dirty="0">
                          <a:effectLst/>
                          <a:latin typeface="+mn-lt"/>
                        </a:rPr>
                        <a:t>Jul </a:t>
                      </a:r>
                    </a:p>
                    <a:p>
                      <a:pPr algn="ctr" fontAlgn="ctr"/>
                      <a:r>
                        <a:rPr lang="en-US" sz="1100" u="none" strike="noStrike" dirty="0">
                          <a:effectLst/>
                          <a:latin typeface="+mn-lt"/>
                        </a:rPr>
                        <a:t>(%)</a:t>
                      </a:r>
                      <a:endParaRPr lang="en-US" sz="1100" b="0" i="0" u="none" strike="noStrike" dirty="0">
                        <a:effectLst/>
                        <a:latin typeface="+mn-lt"/>
                      </a:endParaRPr>
                    </a:p>
                  </a:txBody>
                  <a:tcPr marL="0" marR="0" marT="0" marB="0" anchor="ctr"/>
                </a:tc>
                <a:tc>
                  <a:txBody>
                    <a:bodyPr/>
                    <a:lstStyle/>
                    <a:p>
                      <a:pPr algn="ctr" fontAlgn="ctr"/>
                      <a:r>
                        <a:rPr lang="en-US" sz="1100" u="none" strike="noStrike" dirty="0">
                          <a:effectLst/>
                          <a:latin typeface="+mn-lt"/>
                        </a:rPr>
                        <a:t>Aug</a:t>
                      </a:r>
                    </a:p>
                    <a:p>
                      <a:pPr algn="ctr" fontAlgn="ct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Sep</a:t>
                      </a:r>
                    </a:p>
                    <a:p>
                      <a:pPr algn="ctr" fontAlgn="ct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Oct</a:t>
                      </a:r>
                    </a:p>
                    <a:p>
                      <a:pPr algn="ctr" fontAlgn="ctr"/>
                      <a:r>
                        <a:rPr lang="en-US" sz="1100" b="0" i="0" u="none" strike="noStrike" dirty="0">
                          <a:effectLst/>
                          <a:latin typeface="+mn-lt"/>
                        </a:rPr>
                        <a:t>(%)</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100" u="none" strike="noStrike" dirty="0">
                          <a:effectLst/>
                          <a:latin typeface="+mn-lt"/>
                        </a:rPr>
                        <a:t>Nov</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Dec</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Jan</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Feb</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Mar</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Apr</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May</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r>
                        <a:rPr lang="en-US" sz="1100" u="none" strike="noStrike" dirty="0">
                          <a:effectLst/>
                          <a:latin typeface="+mn-lt"/>
                        </a:rPr>
                        <a:t>Jun</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tc>
                  <a:txBody>
                    <a:bodyPr/>
                    <a:lstStyle/>
                    <a:p>
                      <a:pPr algn="ctr" fontAlgn="ctr"/>
                      <a:endParaRPr lang="en-US" sz="1100" b="1" i="0" u="none" strike="noStrike" dirty="0">
                        <a:effectLst/>
                        <a:latin typeface="+mn-lt"/>
                      </a:endParaRPr>
                    </a:p>
                  </a:txBody>
                  <a:tcPr marL="0" marR="0" marT="0" marB="0" anchor="ctr">
                    <a:solidFill>
                      <a:schemeClr val="bg1"/>
                    </a:solidFill>
                  </a:tcPr>
                </a:tc>
                <a:tc>
                  <a:txBody>
                    <a:bodyPr/>
                    <a:lstStyle/>
                    <a:p>
                      <a:pPr algn="ctr" fontAlgn="ctr"/>
                      <a:r>
                        <a:rPr lang="en-US" sz="1100" u="none" strike="noStrike" dirty="0">
                          <a:effectLst/>
                          <a:latin typeface="+mn-lt"/>
                        </a:rPr>
                        <a:t>FYTD</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a:effectLst/>
                          <a:latin typeface="+mn-lt"/>
                        </a:rPr>
                        <a:t>(%)</a:t>
                      </a:r>
                    </a:p>
                  </a:txBody>
                  <a:tcPr marL="0" marR="0" marT="0" marB="0" anchor="ctr"/>
                </a:tc>
                <a:extLst>
                  <a:ext uri="{0D108BD9-81ED-4DB2-BD59-A6C34878D82A}">
                    <a16:rowId xmlns:a16="http://schemas.microsoft.com/office/drawing/2014/main" val="2118087064"/>
                  </a:ext>
                </a:extLst>
              </a:tr>
              <a:tr h="370840">
                <a:tc>
                  <a:txBody>
                    <a:bodyPr/>
                    <a:lstStyle/>
                    <a:p>
                      <a:pPr algn="ctr" fontAlgn="ctr"/>
                      <a:r>
                        <a:rPr lang="en-US" sz="1100" b="1" u="none" strike="noStrike" dirty="0">
                          <a:solidFill>
                            <a:srgbClr val="005580"/>
                          </a:solidFill>
                          <a:effectLst/>
                          <a:latin typeface="+mn-lt"/>
                        </a:rPr>
                        <a:t>2012/13</a:t>
                      </a:r>
                      <a:endParaRPr lang="en-US" sz="1100" b="1" i="0" u="none" strike="noStrike" dirty="0">
                        <a:solidFill>
                          <a:srgbClr val="005580"/>
                        </a:solidFill>
                        <a:effectLst/>
                        <a:latin typeface="+mn-lt"/>
                      </a:endParaRPr>
                    </a:p>
                  </a:txBody>
                  <a:tcPr marL="0" marR="0" marT="0" marB="0" anchor="ctr"/>
                </a:tc>
                <a:tc>
                  <a:txBody>
                    <a:bodyPr/>
                    <a:lstStyle/>
                    <a:p>
                      <a:pPr algn="ctr" fontAlgn="ctr"/>
                      <a:r>
                        <a:rPr lang="en-US" sz="1100" b="0" u="none" strike="noStrike" dirty="0">
                          <a:solidFill>
                            <a:schemeClr val="bg1"/>
                          </a:solidFill>
                          <a:effectLst/>
                          <a:latin typeface="+mn-lt"/>
                        </a:rPr>
                        <a:t>1.46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-1.15</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-0.20</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1.81</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1.09</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2.91</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3.90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4.39</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2.00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1.13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-1.10</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1.05</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u="none" strike="noStrike" dirty="0">
                          <a:solidFill>
                            <a:schemeClr val="bg1"/>
                          </a:solidFill>
                          <a:effectLst/>
                          <a:latin typeface="+mn-lt"/>
                        </a:rPr>
                        <a:t>18.53</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4095402714"/>
                  </a:ext>
                </a:extLst>
              </a:tr>
              <a:tr h="370840">
                <a:tc>
                  <a:txBody>
                    <a:bodyPr/>
                    <a:lstStyle/>
                    <a:p>
                      <a:pPr algn="ctr" fontAlgn="ctr"/>
                      <a:r>
                        <a:rPr lang="en-US" sz="1100" b="1" u="none" strike="noStrike" dirty="0">
                          <a:solidFill>
                            <a:srgbClr val="005580"/>
                          </a:solidFill>
                          <a:effectLst/>
                          <a:latin typeface="+mn-lt"/>
                        </a:rPr>
                        <a:t>2013/14</a:t>
                      </a:r>
                      <a:endParaRPr lang="en-US" sz="1100" b="1" i="0" u="none" strike="noStrike" dirty="0">
                        <a:solidFill>
                          <a:srgbClr val="005580"/>
                        </a:solidFill>
                        <a:effectLst/>
                        <a:latin typeface="+mn-lt"/>
                      </a:endParaRPr>
                    </a:p>
                  </a:txBody>
                  <a:tcPr marL="0" marR="0" marT="0" marB="0" anchor="ctr"/>
                </a:tc>
                <a:tc>
                  <a:txBody>
                    <a:bodyPr/>
                    <a:lstStyle/>
                    <a:p>
                      <a:pPr algn="ctr" fontAlgn="ctr"/>
                      <a:r>
                        <a:rPr lang="en-US" sz="1100" b="0" u="none" strike="noStrike" dirty="0">
                          <a:solidFill>
                            <a:schemeClr val="bg1"/>
                          </a:solidFill>
                          <a:effectLst/>
                          <a:latin typeface="+mn-lt"/>
                        </a:rPr>
                        <a:t>5.57</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1.40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7.08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2.96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-0.58</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-0.47</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0.86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2.62</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4.72</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-1.27</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-0.54</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-1.01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u="none" strike="noStrike" dirty="0">
                          <a:solidFill>
                            <a:schemeClr val="bg1"/>
                          </a:solidFill>
                          <a:effectLst/>
                          <a:latin typeface="+mn-lt"/>
                        </a:rPr>
                        <a:t>23.05</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380529481"/>
                  </a:ext>
                </a:extLst>
              </a:tr>
              <a:tr h="370840">
                <a:tc>
                  <a:txBody>
                    <a:bodyPr/>
                    <a:lstStyle/>
                    <a:p>
                      <a:pPr algn="ctr" fontAlgn="ctr"/>
                      <a:r>
                        <a:rPr lang="en-US" sz="1100" b="1" u="none" strike="noStrike" dirty="0">
                          <a:solidFill>
                            <a:srgbClr val="005580"/>
                          </a:solidFill>
                          <a:effectLst/>
                          <a:latin typeface="+mn-lt"/>
                        </a:rPr>
                        <a:t>2014/15</a:t>
                      </a:r>
                      <a:endParaRPr lang="en-US" sz="1100" b="1" i="0" u="none" strike="noStrike" dirty="0">
                        <a:solidFill>
                          <a:srgbClr val="005580"/>
                        </a:solidFill>
                        <a:effectLst/>
                        <a:latin typeface="+mn-lt"/>
                      </a:endParaRPr>
                    </a:p>
                  </a:txBody>
                  <a:tcPr marL="0" marR="0" marT="0" marB="0" anchor="ctr"/>
                </a:tc>
                <a:tc>
                  <a:txBody>
                    <a:bodyPr/>
                    <a:lstStyle/>
                    <a:p>
                      <a:pPr algn="ctr" fontAlgn="ctr"/>
                      <a:r>
                        <a:rPr lang="en-US" sz="1100" b="0" u="none" strike="noStrike" dirty="0">
                          <a:solidFill>
                            <a:schemeClr val="bg1"/>
                          </a:solidFill>
                          <a:effectLst/>
                          <a:latin typeface="+mn-lt"/>
                        </a:rPr>
                        <a:t>3.06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2.32</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-4.31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-0.22</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-1.61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0.55</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1.55</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2.33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1.08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0.08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-0.55</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-1.86</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u="none" strike="noStrike" dirty="0">
                          <a:solidFill>
                            <a:schemeClr val="bg1"/>
                          </a:solidFill>
                          <a:effectLst/>
                          <a:latin typeface="+mn-lt"/>
                        </a:rPr>
                        <a:t>2.21</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878332901"/>
                  </a:ext>
                </a:extLst>
              </a:tr>
              <a:tr h="370840">
                <a:tc>
                  <a:txBody>
                    <a:bodyPr/>
                    <a:lstStyle/>
                    <a:p>
                      <a:pPr algn="ctr" fontAlgn="ctr"/>
                      <a:r>
                        <a:rPr lang="en-US" sz="1100" b="1" u="none" strike="noStrike" dirty="0">
                          <a:solidFill>
                            <a:srgbClr val="005580"/>
                          </a:solidFill>
                          <a:effectLst/>
                          <a:latin typeface="+mn-lt"/>
                        </a:rPr>
                        <a:t>2015/16</a:t>
                      </a:r>
                      <a:endParaRPr lang="en-US" sz="1100" b="1" i="0" u="none" strike="noStrike" dirty="0">
                        <a:solidFill>
                          <a:srgbClr val="005580"/>
                        </a:solidFill>
                        <a:effectLst/>
                        <a:latin typeface="+mn-lt"/>
                      </a:endParaRPr>
                    </a:p>
                  </a:txBody>
                  <a:tcPr marL="0" marR="0" marT="0" marB="0" anchor="ctr"/>
                </a:tc>
                <a:tc>
                  <a:txBody>
                    <a:bodyPr/>
                    <a:lstStyle/>
                    <a:p>
                      <a:pPr algn="ctr" fontAlgn="ctr"/>
                      <a:r>
                        <a:rPr lang="en-US" sz="1100" b="0" u="none" strike="noStrike" dirty="0">
                          <a:solidFill>
                            <a:schemeClr val="bg1"/>
                          </a:solidFill>
                          <a:effectLst/>
                          <a:latin typeface="+mn-lt"/>
                        </a:rPr>
                        <a:t>6.57</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0.22</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-0.46</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3.88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2.36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6.00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-4.97</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-2.88</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2.43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1.87</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2.39</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-3.84</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u="none" strike="noStrike" dirty="0">
                          <a:solidFill>
                            <a:schemeClr val="bg1"/>
                          </a:solidFill>
                          <a:effectLst/>
                          <a:latin typeface="+mn-lt"/>
                        </a:rPr>
                        <a:t>13.62</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2244064016"/>
                  </a:ext>
                </a:extLst>
              </a:tr>
              <a:tr h="370840">
                <a:tc>
                  <a:txBody>
                    <a:bodyPr/>
                    <a:lstStyle/>
                    <a:p>
                      <a:pPr algn="ctr" fontAlgn="ctr"/>
                      <a:r>
                        <a:rPr lang="en-US" sz="1100" b="1" u="none" strike="noStrike" dirty="0">
                          <a:solidFill>
                            <a:srgbClr val="005580"/>
                          </a:solidFill>
                          <a:effectLst/>
                          <a:latin typeface="+mn-lt"/>
                        </a:rPr>
                        <a:t>2016/17</a:t>
                      </a:r>
                      <a:endParaRPr lang="en-US" sz="1100" b="1" i="0" u="none" strike="noStrike" dirty="0">
                        <a:solidFill>
                          <a:srgbClr val="005580"/>
                        </a:solidFill>
                        <a:effectLst/>
                        <a:latin typeface="+mn-lt"/>
                      </a:endParaRPr>
                    </a:p>
                  </a:txBody>
                  <a:tcPr marL="0" marR="0" marT="0" marB="0" anchor="ctr"/>
                </a:tc>
                <a:tc>
                  <a:txBody>
                    <a:bodyPr/>
                    <a:lstStyle/>
                    <a:p>
                      <a:pPr algn="ctr" fontAlgn="ctr"/>
                      <a:r>
                        <a:rPr lang="en-US" sz="1100" b="0" u="none" strike="noStrike" dirty="0">
                          <a:solidFill>
                            <a:schemeClr val="bg1"/>
                          </a:solidFill>
                          <a:effectLst/>
                          <a:latin typeface="+mn-lt"/>
                        </a:rPr>
                        <a:t>1.93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-1.11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0.73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0.75</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u="none" strike="noStrike" dirty="0">
                          <a:solidFill>
                            <a:schemeClr val="bg1"/>
                          </a:solidFill>
                          <a:effectLst/>
                          <a:latin typeface="+mn-lt"/>
                        </a:rPr>
                        <a:t>-5.15</a:t>
                      </a:r>
                      <a:endParaRPr lang="en-US" sz="1100" b="0" i="0" u="none" strike="noStrike" dirty="0">
                        <a:solidFill>
                          <a:srgbClr val="005580"/>
                        </a:solidFill>
                        <a:effectLst/>
                        <a:latin typeface="+mn-lt"/>
                      </a:endParaRPr>
                    </a:p>
                  </a:txBody>
                  <a:tcPr marL="0" marR="0" marT="0" marB="0" anchor="ctr">
                    <a:solidFill>
                      <a:srgbClr val="FF0000"/>
                    </a:solidFill>
                  </a:tcPr>
                </a:tc>
                <a:tc>
                  <a:txBody>
                    <a:bodyPr/>
                    <a:lstStyle/>
                    <a:p>
                      <a:pPr algn="ctr" fontAlgn="ctr"/>
                      <a:r>
                        <a:rPr lang="en-US" sz="1100" b="0" u="none" strike="noStrike" dirty="0">
                          <a:solidFill>
                            <a:schemeClr val="bg1"/>
                          </a:solidFill>
                          <a:effectLst/>
                          <a:latin typeface="+mn-lt"/>
                        </a:rPr>
                        <a:t>0.39</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-4.01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-2.04</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1.25</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-2.74</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-0.84</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2.02</a:t>
                      </a:r>
                    </a:p>
                  </a:txBody>
                  <a:tcPr marL="0" marR="0" marT="0" marB="0" anchor="ctr">
                    <a:solidFill>
                      <a:srgbClr val="00B050"/>
                    </a:solidFill>
                  </a:tcPr>
                </a:tc>
                <a:tc>
                  <a:txBody>
                    <a:bodyPr/>
                    <a:lstStyle/>
                    <a:p>
                      <a:pPr algn="ctr" fontAlgn="ctr"/>
                      <a:endParaRPr lang="en-US" sz="1100" b="0"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0" u="none" strike="noStrike" dirty="0">
                          <a:solidFill>
                            <a:schemeClr val="bg1"/>
                          </a:solidFill>
                          <a:effectLst/>
                          <a:latin typeface="+mn-lt"/>
                        </a:rPr>
                        <a:t>-8.78</a:t>
                      </a:r>
                      <a:endParaRPr lang="en-US" sz="1100" b="0" i="0" u="none" strike="noStrike" dirty="0">
                        <a:solidFill>
                          <a:schemeClr val="bg1"/>
                        </a:solidFill>
                        <a:effectLst/>
                        <a:latin typeface="+mn-lt"/>
                      </a:endParaRPr>
                    </a:p>
                  </a:txBody>
                  <a:tcPr marL="0" marR="0" marT="0" marB="0" anchor="ctr">
                    <a:solidFill>
                      <a:srgbClr val="FF0000"/>
                    </a:solidFill>
                  </a:tcPr>
                </a:tc>
                <a:extLst>
                  <a:ext uri="{0D108BD9-81ED-4DB2-BD59-A6C34878D82A}">
                    <a16:rowId xmlns:a16="http://schemas.microsoft.com/office/drawing/2014/main" val="1163962979"/>
                  </a:ext>
                </a:extLst>
              </a:tr>
              <a:tr h="370840">
                <a:tc>
                  <a:txBody>
                    <a:bodyPr/>
                    <a:lstStyle/>
                    <a:p>
                      <a:pPr algn="ctr" fontAlgn="ctr"/>
                      <a:r>
                        <a:rPr lang="en-US" sz="1100" b="1" i="0" u="none" strike="noStrike" dirty="0">
                          <a:solidFill>
                            <a:srgbClr val="005580"/>
                          </a:solidFill>
                          <a:effectLst/>
                          <a:latin typeface="+mn-lt"/>
                        </a:rPr>
                        <a:t>2017/18</a:t>
                      </a:r>
                    </a:p>
                  </a:txBody>
                  <a:tcPr marL="0" marR="0" marT="0" marB="0" anchor="ctr"/>
                </a:tc>
                <a:tc>
                  <a:txBody>
                    <a:bodyPr/>
                    <a:lstStyle/>
                    <a:p>
                      <a:pPr algn="ctr" fontAlgn="ctr"/>
                      <a:r>
                        <a:rPr lang="en-US" sz="1100" b="0" i="0" u="none" strike="noStrike" dirty="0">
                          <a:solidFill>
                            <a:schemeClr val="bg1"/>
                          </a:solidFill>
                          <a:effectLst/>
                          <a:latin typeface="+mn-lt"/>
                        </a:rPr>
                        <a:t>0.29</a:t>
                      </a: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1.31</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3.53</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5.07</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3.27</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1.27</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0.82</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-2.40</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-1.58</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-4.24</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3.81</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-0.04</a:t>
                      </a:r>
                    </a:p>
                  </a:txBody>
                  <a:tcPr marL="0" marR="0" marT="0" marB="0" anchor="ctr">
                    <a:solidFill>
                      <a:srgbClr val="FF000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i="0" u="none" strike="noStrike" dirty="0">
                          <a:solidFill>
                            <a:schemeClr val="bg1"/>
                          </a:solidFill>
                          <a:effectLst/>
                          <a:latin typeface="+mn-lt"/>
                        </a:rPr>
                        <a:t>11.24</a:t>
                      </a:r>
                    </a:p>
                  </a:txBody>
                  <a:tcPr marL="0" marR="0" marT="0" marB="0" anchor="ctr">
                    <a:solidFill>
                      <a:srgbClr val="00B050"/>
                    </a:solidFill>
                  </a:tcPr>
                </a:tc>
                <a:extLst>
                  <a:ext uri="{0D108BD9-81ED-4DB2-BD59-A6C34878D82A}">
                    <a16:rowId xmlns:a16="http://schemas.microsoft.com/office/drawing/2014/main" val="10006"/>
                  </a:ext>
                </a:extLst>
              </a:tr>
              <a:tr h="370840">
                <a:tc>
                  <a:txBody>
                    <a:bodyPr/>
                    <a:lstStyle/>
                    <a:p>
                      <a:pPr algn="ctr" fontAlgn="ctr"/>
                      <a:r>
                        <a:rPr lang="en-US" sz="1100" b="1" i="0" u="none" strike="noStrike" dirty="0">
                          <a:solidFill>
                            <a:srgbClr val="005580"/>
                          </a:solidFill>
                          <a:effectLst/>
                          <a:latin typeface="+mn-lt"/>
                        </a:rPr>
                        <a:t>2018/19</a:t>
                      </a:r>
                    </a:p>
                  </a:txBody>
                  <a:tcPr marL="0" marR="0" marT="0" marB="0" anchor="ctr"/>
                </a:tc>
                <a:tc>
                  <a:txBody>
                    <a:bodyPr/>
                    <a:lstStyle/>
                    <a:p>
                      <a:pPr algn="ctr" fontAlgn="ctr"/>
                      <a:r>
                        <a:rPr lang="en-US" sz="1100" b="0" i="0" u="none" strike="noStrike" dirty="0">
                          <a:solidFill>
                            <a:schemeClr val="bg1"/>
                          </a:solidFill>
                          <a:effectLst/>
                          <a:latin typeface="+mn-lt"/>
                        </a:rPr>
                        <a:t>3.35</a:t>
                      </a: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-0.18</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-0.24</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-5.73</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-0.37</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-7.89</a:t>
                      </a:r>
                    </a:p>
                  </a:txBody>
                  <a:tcPr marL="0" marR="0" marT="0" marB="0" anchor="ctr">
                    <a:solidFill>
                      <a:srgbClr val="FF0000"/>
                    </a:solidFill>
                  </a:tcPr>
                </a:tc>
                <a:tc>
                  <a:txBody>
                    <a:bodyPr/>
                    <a:lstStyle/>
                    <a:p>
                      <a:pPr algn="ctr" fontAlgn="ctr"/>
                      <a:r>
                        <a:rPr lang="en-US" sz="1100" b="0" i="0" u="none" strike="noStrike" dirty="0">
                          <a:solidFill>
                            <a:schemeClr val="bg1"/>
                          </a:solidFill>
                          <a:effectLst/>
                          <a:latin typeface="+mn-lt"/>
                        </a:rPr>
                        <a:t>8.00</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3.49</a:t>
                      </a: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2.21</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6.28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1.68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marL="0" algn="ctr" defTabSz="914400" rtl="0" eaLnBrk="1" fontAlgn="ctr" latinLnBrk="0" hangingPunct="1"/>
                      <a:r>
                        <a:rPr lang="en-AU" sz="1100" b="0" i="0" u="none" strike="noStrike" kern="1200" dirty="0">
                          <a:solidFill>
                            <a:schemeClr val="bg1"/>
                          </a:solidFill>
                          <a:effectLst/>
                          <a:latin typeface="+mn-lt"/>
                          <a:ea typeface="+mn-ea"/>
                          <a:cs typeface="+mn-cs"/>
                        </a:rPr>
                        <a:t>1.14</a:t>
                      </a:r>
                      <a:endParaRPr lang="en-US" sz="1100" b="0" i="0" u="none" strike="noStrike" kern="1200" dirty="0">
                        <a:solidFill>
                          <a:schemeClr val="bg1"/>
                        </a:solidFill>
                        <a:effectLst/>
                        <a:latin typeface="+mn-lt"/>
                        <a:ea typeface="+mn-ea"/>
                        <a:cs typeface="+mn-cs"/>
                      </a:endParaRPr>
                    </a:p>
                  </a:txBody>
                  <a:tcPr marL="0" marR="0" marT="0" marB="0" anchor="ctr">
                    <a:solidFill>
                      <a:srgbClr val="00B050"/>
                    </a:solidFill>
                  </a:tcPr>
                </a:tc>
                <a:tc>
                  <a:txBody>
                    <a:bodyPr/>
                    <a:lstStyle/>
                    <a:p>
                      <a:pPr algn="ctr" fontAlgn="ctr"/>
                      <a:endParaRPr lang="en-US" sz="1100" b="1" i="0" u="none" strike="noStrike" dirty="0">
                        <a:solidFill>
                          <a:schemeClr val="bg1"/>
                        </a:solidFill>
                        <a:effectLst/>
                        <a:latin typeface="+mn-lt"/>
                      </a:endParaRPr>
                    </a:p>
                  </a:txBody>
                  <a:tcPr marL="0" marR="0" marT="0" marB="0" anchor="ctr">
                    <a:solidFill>
                      <a:schemeClr val="bg1"/>
                    </a:solidFill>
                  </a:tcPr>
                </a:tc>
                <a:tc>
                  <a:txBody>
                    <a:bodyPr/>
                    <a:lstStyle/>
                    <a:p>
                      <a:pPr algn="ctr" fontAlgn="ctr"/>
                      <a:r>
                        <a:rPr lang="en-US" sz="1100" b="1" i="0" u="none" strike="noStrike" dirty="0">
                          <a:solidFill>
                            <a:schemeClr val="bg1"/>
                          </a:solidFill>
                          <a:effectLst/>
                          <a:latin typeface="+mn-lt"/>
                        </a:rPr>
                        <a:t>10.96</a:t>
                      </a:r>
                    </a:p>
                  </a:txBody>
                  <a:tcPr marL="0" marR="0" marT="0" marB="0" anchor="ctr">
                    <a:solidFill>
                      <a:srgbClr val="00B050"/>
                    </a:solidFill>
                  </a:tcPr>
                </a:tc>
                <a:extLst>
                  <a:ext uri="{0D108BD9-81ED-4DB2-BD59-A6C34878D82A}">
                    <a16:rowId xmlns:a16="http://schemas.microsoft.com/office/drawing/2014/main" val="2092958453"/>
                  </a:ext>
                </a:extLst>
              </a:tr>
              <a:tr h="370840">
                <a:tc>
                  <a:txBody>
                    <a:bodyPr/>
                    <a:lstStyle/>
                    <a:p>
                      <a:pPr algn="ctr" fontAlgn="ctr"/>
                      <a:r>
                        <a:rPr lang="en-AU" sz="1100" b="1" i="0" u="none" strike="noStrike" dirty="0">
                          <a:solidFill>
                            <a:srgbClr val="005580"/>
                          </a:solidFill>
                          <a:effectLst/>
                          <a:latin typeface="+mn-lt"/>
                        </a:rPr>
                        <a:t>2019/20</a:t>
                      </a:r>
                      <a:endParaRPr lang="en-US" sz="1100" b="1" i="0" u="none" strike="noStrike" dirty="0">
                        <a:solidFill>
                          <a:srgbClr val="005580"/>
                        </a:solidFill>
                        <a:effectLst/>
                        <a:latin typeface="+mn-lt"/>
                      </a:endParaRPr>
                    </a:p>
                  </a:txBody>
                  <a:tcPr marL="0" marR="0" marT="0" marB="0" anchor="ctr"/>
                </a:tc>
                <a:tc>
                  <a:txBody>
                    <a:bodyPr/>
                    <a:lstStyle/>
                    <a:p>
                      <a:pPr algn="ctr" fontAlgn="ctr"/>
                      <a:r>
                        <a:rPr lang="en-AU" sz="1100" b="0" i="0" u="none" strike="noStrike" dirty="0">
                          <a:solidFill>
                            <a:schemeClr val="bg1"/>
                          </a:solidFill>
                          <a:effectLst/>
                          <a:latin typeface="+mn-lt"/>
                        </a:rPr>
                        <a:t>4.83</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0.77</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5.04</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-1.12</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AU" sz="1100" b="0" i="0" u="none" strike="noStrike" dirty="0">
                          <a:solidFill>
                            <a:schemeClr val="bg1"/>
                          </a:solidFill>
                          <a:effectLst/>
                          <a:latin typeface="+mn-lt"/>
                        </a:rPr>
                        <a:t>0.10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-0.11</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AU" sz="1100" b="0" i="0" u="none" strike="noStrike" dirty="0">
                          <a:solidFill>
                            <a:schemeClr val="bg1"/>
                          </a:solidFill>
                          <a:effectLst/>
                          <a:latin typeface="+mn-lt"/>
                        </a:rPr>
                        <a:t>4.20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-11.33</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AU" sz="1100" b="0" i="0" u="none" strike="noStrike" dirty="0">
                          <a:solidFill>
                            <a:schemeClr val="bg1"/>
                          </a:solidFill>
                          <a:effectLst/>
                          <a:latin typeface="+mn-lt"/>
                        </a:rPr>
                        <a:t>-20.04</a:t>
                      </a:r>
                      <a:endParaRPr lang="en-US" sz="1100" b="0" i="0" u="none" strike="noStrike" dirty="0">
                        <a:solidFill>
                          <a:schemeClr val="bg1"/>
                        </a:solidFill>
                        <a:effectLst/>
                        <a:latin typeface="+mn-lt"/>
                      </a:endParaRPr>
                    </a:p>
                  </a:txBody>
                  <a:tcPr marL="0" marR="0" marT="0" marB="0" anchor="ctr">
                    <a:solidFill>
                      <a:srgbClr val="FF0000"/>
                    </a:solidFill>
                  </a:tcPr>
                </a:tc>
                <a:tc>
                  <a:txBody>
                    <a:bodyPr/>
                    <a:lstStyle/>
                    <a:p>
                      <a:pPr algn="ctr" fontAlgn="ctr"/>
                      <a:r>
                        <a:rPr lang="en-AU" sz="1100" b="0" i="0" u="none" strike="noStrike" dirty="0">
                          <a:solidFill>
                            <a:schemeClr val="bg1"/>
                          </a:solidFill>
                          <a:effectLst/>
                          <a:latin typeface="+mn-lt"/>
                        </a:rPr>
                        <a:t>20.69</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marL="0" algn="ctr" defTabSz="914400" rtl="0" eaLnBrk="1" fontAlgn="ctr" latinLnBrk="0" hangingPunct="1"/>
                      <a:r>
                        <a:rPr lang="en-AU" sz="1100" b="0" i="0" u="none" strike="noStrike" kern="1200" dirty="0">
                          <a:solidFill>
                            <a:schemeClr val="bg1"/>
                          </a:solidFill>
                          <a:effectLst/>
                          <a:latin typeface="+mn-lt"/>
                          <a:ea typeface="+mn-ea"/>
                          <a:cs typeface="+mn-cs"/>
                        </a:rPr>
                        <a:t>13.71</a:t>
                      </a:r>
                      <a:endParaRPr lang="en-US" sz="1100" b="0" i="0" u="none" strike="noStrike" kern="1200" dirty="0">
                        <a:solidFill>
                          <a:schemeClr val="bg1"/>
                        </a:solidFill>
                        <a:effectLst/>
                        <a:latin typeface="+mn-lt"/>
                        <a:ea typeface="+mn-ea"/>
                        <a:cs typeface="+mn-cs"/>
                      </a:endParaRPr>
                    </a:p>
                  </a:txBody>
                  <a:tcPr marL="0" marR="0" marT="0" marB="0" anchor="ctr">
                    <a:solidFill>
                      <a:srgbClr val="00B050"/>
                    </a:solidFill>
                  </a:tcPr>
                </a:tc>
                <a:tc>
                  <a:txBody>
                    <a:bodyPr/>
                    <a:lstStyle/>
                    <a:p>
                      <a:pPr marL="0" algn="ctr" defTabSz="914400" rtl="0" eaLnBrk="1" fontAlgn="ctr" latinLnBrk="0" hangingPunct="1"/>
                      <a:r>
                        <a:rPr lang="en-AU" sz="1100" b="0" i="0" u="none" strike="noStrike" kern="1200" dirty="0">
                          <a:solidFill>
                            <a:schemeClr val="bg1"/>
                          </a:solidFill>
                          <a:effectLst/>
                          <a:latin typeface="+mn-lt"/>
                          <a:ea typeface="+mn-ea"/>
                          <a:cs typeface="+mn-cs"/>
                        </a:rPr>
                        <a:t>-4.70</a:t>
                      </a:r>
                      <a:endParaRPr lang="en-US" sz="1100" b="0" i="0" u="none" strike="noStrike" kern="1200" dirty="0">
                        <a:solidFill>
                          <a:schemeClr val="bg1"/>
                        </a:solidFill>
                        <a:effectLst/>
                        <a:latin typeface="+mn-lt"/>
                        <a:ea typeface="+mn-ea"/>
                        <a:cs typeface="+mn-cs"/>
                      </a:endParaRPr>
                    </a:p>
                  </a:txBody>
                  <a:tcPr marL="0" marR="0" marT="0" marB="0" anchor="ctr">
                    <a:solidFill>
                      <a:srgbClr val="FF0000"/>
                    </a:solidFill>
                  </a:tcPr>
                </a:tc>
                <a:tc>
                  <a:txBody>
                    <a:bodyPr/>
                    <a:lstStyle/>
                    <a:p>
                      <a:pPr algn="ctr" fontAlgn="ctr"/>
                      <a:endParaRPr lang="en-US" sz="1100" b="0" i="0" u="none" strike="noStrike" dirty="0">
                        <a:solidFill>
                          <a:schemeClr val="accent6">
                            <a:lumMod val="75000"/>
                          </a:schemeClr>
                        </a:solidFill>
                        <a:effectLst/>
                        <a:latin typeface="+mn-lt"/>
                      </a:endParaRPr>
                    </a:p>
                  </a:txBody>
                  <a:tcPr marL="0" marR="0" marT="0" marB="0" anchor="ctr">
                    <a:solidFill>
                      <a:schemeClr val="bg1"/>
                    </a:solidFill>
                  </a:tcPr>
                </a:tc>
                <a:tc>
                  <a:txBody>
                    <a:bodyPr/>
                    <a:lstStyle/>
                    <a:p>
                      <a:pPr algn="ctr" fontAlgn="ctr"/>
                      <a:r>
                        <a:rPr lang="en-AU" sz="1100" b="1" i="0" u="none" strike="noStrike" dirty="0">
                          <a:solidFill>
                            <a:schemeClr val="bg1"/>
                          </a:solidFill>
                          <a:effectLst/>
                          <a:latin typeface="+mn-lt"/>
                        </a:rPr>
                        <a:t>6.02</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1640804133"/>
                  </a:ext>
                </a:extLst>
              </a:tr>
              <a:tr h="370840">
                <a:tc>
                  <a:txBody>
                    <a:bodyPr/>
                    <a:lstStyle/>
                    <a:p>
                      <a:pPr algn="ctr" fontAlgn="ctr"/>
                      <a:r>
                        <a:rPr lang="en-AU" sz="1100" b="1" i="0" u="none" strike="noStrike" dirty="0">
                          <a:solidFill>
                            <a:srgbClr val="005580"/>
                          </a:solidFill>
                          <a:effectLst/>
                          <a:latin typeface="+mn-lt"/>
                        </a:rPr>
                        <a:t>2020/21</a:t>
                      </a:r>
                      <a:endParaRPr lang="en-US" sz="1100" b="1" i="0" u="none" strike="noStrike" dirty="0">
                        <a:solidFill>
                          <a:srgbClr val="005580"/>
                        </a:solidFill>
                        <a:effectLst/>
                        <a:latin typeface="+mn-lt"/>
                      </a:endParaRPr>
                    </a:p>
                  </a:txBody>
                  <a:tcPr marL="0" marR="0" marT="0" marB="0" anchor="ctr"/>
                </a:tc>
                <a:tc>
                  <a:txBody>
                    <a:bodyPr/>
                    <a:lstStyle/>
                    <a:p>
                      <a:pPr algn="ctr" fontAlgn="ctr"/>
                      <a:r>
                        <a:rPr lang="en-AU" sz="1100" b="0" i="0" u="none" strike="noStrike" dirty="0">
                          <a:solidFill>
                            <a:schemeClr val="bg1"/>
                          </a:solidFill>
                          <a:effectLst/>
                          <a:latin typeface="+mn-lt"/>
                        </a:rPr>
                        <a:t>3.48</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AU" sz="1100" b="0" i="0" u="none" strike="noStrike" dirty="0">
                          <a:solidFill>
                            <a:schemeClr val="bg1"/>
                          </a:solidFill>
                          <a:effectLst/>
                          <a:latin typeface="+mn-lt"/>
                        </a:rPr>
                        <a:t>10.06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0.10</a:t>
                      </a:r>
                    </a:p>
                  </a:txBody>
                  <a:tcPr marL="0" marR="0" marT="0" marB="0" anchor="ctr">
                    <a:solidFill>
                      <a:srgbClr val="00B050"/>
                    </a:solidFill>
                  </a:tcPr>
                </a:tc>
                <a:tc>
                  <a:txBody>
                    <a:bodyPr/>
                    <a:lstStyle/>
                    <a:p>
                      <a:pPr algn="ctr" fontAlgn="ctr"/>
                      <a:r>
                        <a:rPr lang="en-US" sz="1100" b="0" i="0" u="none" strike="noStrike" dirty="0">
                          <a:solidFill>
                            <a:schemeClr val="bg1"/>
                          </a:solidFill>
                          <a:effectLst/>
                          <a:latin typeface="+mn-lt"/>
                        </a:rPr>
                        <a:t>-0.04</a:t>
                      </a:r>
                    </a:p>
                  </a:txBody>
                  <a:tcPr marL="0" marR="0" marT="0" marB="0" anchor="ctr">
                    <a:solidFill>
                      <a:srgbClr val="FF0000"/>
                    </a:solidFill>
                  </a:tcPr>
                </a:tc>
                <a:tc>
                  <a:txBody>
                    <a:bodyPr/>
                    <a:lstStyle/>
                    <a:p>
                      <a:pPr algn="ctr" fontAlgn="ctr"/>
                      <a:r>
                        <a:rPr lang="en-US" sz="1100" b="0" i="0" u="none" strike="noStrike" dirty="0" smtClean="0">
                          <a:solidFill>
                            <a:schemeClr val="bg1"/>
                          </a:solidFill>
                          <a:effectLst/>
                          <a:latin typeface="+mn-lt"/>
                        </a:rPr>
                        <a:t>16.10</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smtClean="0">
                          <a:solidFill>
                            <a:schemeClr val="bg1"/>
                          </a:solidFill>
                          <a:effectLst/>
                          <a:latin typeface="+mn-lt"/>
                        </a:rPr>
                        <a:t>2.51</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smtClean="0">
                          <a:solidFill>
                            <a:schemeClr val="bg1"/>
                          </a:solidFill>
                          <a:effectLst/>
                          <a:latin typeface="+mn-lt"/>
                        </a:rPr>
                        <a:t>0.26</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smtClean="0">
                          <a:solidFill>
                            <a:schemeClr val="bg1"/>
                          </a:solidFill>
                          <a:effectLst/>
                          <a:latin typeface="+mn-lt"/>
                        </a:rPr>
                        <a:t>2.34</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r>
                        <a:rPr lang="en-US" sz="1100" b="0" i="0" u="none" strike="noStrike" dirty="0" smtClean="0">
                          <a:solidFill>
                            <a:schemeClr val="bg1"/>
                          </a:solidFill>
                          <a:effectLst/>
                          <a:latin typeface="+mn-lt"/>
                        </a:rPr>
                        <a:t>1.62</a:t>
                      </a: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algn="ctr" fontAlgn="ctr"/>
                      <a:endParaRPr lang="en-US" sz="1100" b="0" i="0" u="none" strike="noStrike" dirty="0">
                        <a:solidFill>
                          <a:schemeClr val="bg1"/>
                        </a:solidFill>
                        <a:effectLst/>
                        <a:latin typeface="+mn-lt"/>
                      </a:endParaRPr>
                    </a:p>
                  </a:txBody>
                  <a:tcPr marL="0" marR="0" marT="0" marB="0" anchor="ctr">
                    <a:solidFill>
                      <a:srgbClr val="00B050"/>
                    </a:solidFill>
                  </a:tcPr>
                </a:tc>
                <a:tc>
                  <a:txBody>
                    <a:bodyPr/>
                    <a:lstStyle/>
                    <a:p>
                      <a:pPr marL="0" algn="ctr" defTabSz="914400" rtl="0" eaLnBrk="1" fontAlgn="ctr" latinLnBrk="0" hangingPunct="1"/>
                      <a:endParaRPr lang="en-US" sz="1100" b="0" i="0" u="none" strike="noStrike" kern="1200" dirty="0">
                        <a:solidFill>
                          <a:schemeClr val="bg1"/>
                        </a:solidFill>
                        <a:effectLst/>
                        <a:latin typeface="+mn-lt"/>
                        <a:ea typeface="+mn-ea"/>
                        <a:cs typeface="+mn-cs"/>
                      </a:endParaRPr>
                    </a:p>
                  </a:txBody>
                  <a:tcPr marL="0" marR="0" marT="0" marB="0" anchor="ctr">
                    <a:solidFill>
                      <a:srgbClr val="00B050"/>
                    </a:solidFill>
                  </a:tcPr>
                </a:tc>
                <a:tc>
                  <a:txBody>
                    <a:bodyPr/>
                    <a:lstStyle/>
                    <a:p>
                      <a:pPr marL="0" algn="ctr" defTabSz="914400" rtl="0" eaLnBrk="1" fontAlgn="ctr" latinLnBrk="0" hangingPunct="1"/>
                      <a:endParaRPr lang="en-US" sz="1100" b="0" i="0" u="none" strike="noStrike" kern="1200" dirty="0">
                        <a:solidFill>
                          <a:schemeClr val="bg1"/>
                        </a:solidFill>
                        <a:effectLst/>
                        <a:latin typeface="+mn-lt"/>
                        <a:ea typeface="+mn-ea"/>
                        <a:cs typeface="+mn-cs"/>
                      </a:endParaRPr>
                    </a:p>
                  </a:txBody>
                  <a:tcPr marL="0" marR="0" marT="0" marB="0" anchor="ctr">
                    <a:solidFill>
                      <a:srgbClr val="00B050"/>
                    </a:solidFill>
                  </a:tcPr>
                </a:tc>
                <a:tc>
                  <a:txBody>
                    <a:bodyPr/>
                    <a:lstStyle/>
                    <a:p>
                      <a:pPr algn="ctr" fontAlgn="ctr"/>
                      <a:endParaRPr lang="en-US" sz="1100" b="0" i="0" u="none" strike="noStrike" dirty="0">
                        <a:solidFill>
                          <a:schemeClr val="accent6">
                            <a:lumMod val="75000"/>
                          </a:schemeClr>
                        </a:solidFill>
                        <a:effectLst/>
                        <a:latin typeface="+mn-lt"/>
                      </a:endParaRPr>
                    </a:p>
                  </a:txBody>
                  <a:tcPr marL="0" marR="0" marT="0" marB="0" anchor="ctr">
                    <a:solidFill>
                      <a:schemeClr val="bg1"/>
                    </a:solidFill>
                  </a:tcPr>
                </a:tc>
                <a:tc>
                  <a:txBody>
                    <a:bodyPr/>
                    <a:lstStyle/>
                    <a:p>
                      <a:pPr algn="ctr" fontAlgn="ctr"/>
                      <a:r>
                        <a:rPr lang="en-AU" sz="1100" b="1" i="0" u="none" strike="noStrike" dirty="0" smtClean="0">
                          <a:solidFill>
                            <a:schemeClr val="bg1"/>
                          </a:solidFill>
                          <a:effectLst/>
                          <a:latin typeface="+mn-lt"/>
                        </a:rPr>
                        <a:t>41.41</a:t>
                      </a:r>
                      <a:endParaRPr lang="en-US" sz="1100" b="1" i="0" u="none" strike="noStrike" dirty="0">
                        <a:solidFill>
                          <a:schemeClr val="bg1"/>
                        </a:solidFill>
                        <a:effectLst/>
                        <a:latin typeface="+mn-lt"/>
                      </a:endParaRPr>
                    </a:p>
                  </a:txBody>
                  <a:tcPr marL="0" marR="0" marT="0" marB="0" anchor="ctr">
                    <a:solidFill>
                      <a:srgbClr val="00B050"/>
                    </a:solidFill>
                  </a:tcPr>
                </a:tc>
                <a:extLst>
                  <a:ext uri="{0D108BD9-81ED-4DB2-BD59-A6C34878D82A}">
                    <a16:rowId xmlns:a16="http://schemas.microsoft.com/office/drawing/2014/main" val="4147069041"/>
                  </a:ext>
                </a:extLst>
              </a:tr>
            </a:tbl>
          </a:graphicData>
        </a:graphic>
      </p:graphicFrame>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1315426"/>
            <a:ext cx="2886746" cy="601405"/>
          </a:xfrm>
          <a:prstGeom prst="rect">
            <a:avLst/>
          </a:prstGeom>
        </p:spPr>
      </p:pic>
    </p:spTree>
    <p:extLst>
      <p:ext uri="{BB962C8B-B14F-4D97-AF65-F5344CB8AC3E}">
        <p14:creationId xmlns:p14="http://schemas.microsoft.com/office/powerpoint/2010/main" val="32368418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910" y="-26073"/>
            <a:ext cx="8229600" cy="1143000"/>
          </a:xfrm>
        </p:spPr>
        <p:txBody>
          <a:bodyPr/>
          <a:lstStyle/>
          <a:p>
            <a:r>
              <a:rPr lang="en-US" sz="2400" dirty="0"/>
              <a:t>Monash Absolute Investment Fund (Managed Fund)</a:t>
            </a:r>
            <a:br>
              <a:rPr lang="en-US" sz="2400" dirty="0"/>
            </a:br>
            <a:r>
              <a:rPr lang="en-AU" sz="2400" dirty="0"/>
              <a:t>Strong absolute and relative track </a:t>
            </a:r>
            <a:r>
              <a:rPr lang="en-AU" sz="2400" dirty="0" smtClean="0"/>
              <a:t>record</a:t>
            </a:r>
            <a:endParaRPr lang="en-US" sz="2300" b="1" dirty="0">
              <a:solidFill>
                <a:srgbClr val="005580"/>
              </a:solidFill>
              <a:latin typeface="Arial Narrow"/>
              <a:cs typeface="Arial Narrow"/>
            </a:endParaRPr>
          </a:p>
        </p:txBody>
      </p:sp>
      <p:sp>
        <p:nvSpPr>
          <p:cNvPr id="8" name="TextBox 7"/>
          <p:cNvSpPr txBox="1"/>
          <p:nvPr/>
        </p:nvSpPr>
        <p:spPr>
          <a:xfrm>
            <a:off x="827584" y="5239782"/>
            <a:ext cx="6984775" cy="461665"/>
          </a:xfrm>
          <a:prstGeom prst="rect">
            <a:avLst/>
          </a:prstGeom>
          <a:noFill/>
        </p:spPr>
        <p:txBody>
          <a:bodyPr wrap="square" rtlCol="0">
            <a:spAutoFit/>
          </a:bodyPr>
          <a:lstStyle/>
          <a:p>
            <a:r>
              <a:rPr lang="en-US" sz="800" b="1" dirty="0">
                <a:solidFill>
                  <a:srgbClr val="005580"/>
                </a:solidFill>
                <a:latin typeface="+mn-lt"/>
                <a:cs typeface="Arial Narrow"/>
              </a:rPr>
              <a:t>Sources</a:t>
            </a:r>
            <a:endParaRPr lang="en-US" sz="800" dirty="0">
              <a:solidFill>
                <a:srgbClr val="005580"/>
              </a:solidFill>
              <a:latin typeface="+mn-lt"/>
              <a:cs typeface="Arial Narrow"/>
            </a:endParaRPr>
          </a:p>
          <a:p>
            <a:r>
              <a:rPr lang="en-US" sz="800" dirty="0">
                <a:solidFill>
                  <a:srgbClr val="005580"/>
                </a:solidFill>
                <a:latin typeface="+mn-lt"/>
                <a:cs typeface="Arial Narrow"/>
              </a:rPr>
              <a:t>MAIF : Monthly Performance Report &amp; Unit Prices </a:t>
            </a:r>
            <a:r>
              <a:rPr lang="en-US" sz="800" dirty="0">
                <a:solidFill>
                  <a:srgbClr val="005580"/>
                </a:solidFill>
                <a:latin typeface="+mn-lt"/>
                <a:cs typeface="Arial Narrow"/>
                <a:hlinkClick r:id="rId2"/>
              </a:rPr>
              <a:t>www.monashinvestors.com</a:t>
            </a:r>
            <a:r>
              <a:rPr lang="en-US" sz="800" dirty="0">
                <a:solidFill>
                  <a:srgbClr val="005580"/>
                </a:solidFill>
                <a:latin typeface="+mn-lt"/>
                <a:cs typeface="Arial Narrow"/>
              </a:rPr>
              <a:t>   MA1: Announcements </a:t>
            </a:r>
            <a:r>
              <a:rPr lang="en-US" sz="800" dirty="0">
                <a:solidFill>
                  <a:srgbClr val="005580"/>
                </a:solidFill>
                <a:latin typeface="+mn-lt"/>
                <a:cs typeface="Arial Narrow"/>
                <a:hlinkClick r:id="rId3"/>
              </a:rPr>
              <a:t>www.asx.com.au</a:t>
            </a:r>
            <a:endParaRPr lang="en-AU" sz="800" dirty="0">
              <a:solidFill>
                <a:srgbClr val="005580"/>
              </a:solidFill>
              <a:latin typeface="+mn-lt"/>
              <a:cs typeface="Arial Narrow"/>
            </a:endParaRPr>
          </a:p>
          <a:p>
            <a:r>
              <a:rPr lang="en-AU" sz="800" dirty="0">
                <a:solidFill>
                  <a:srgbClr val="005580"/>
                </a:solidFill>
                <a:latin typeface="+mn-lt"/>
                <a:cs typeface="Arial Narrow"/>
              </a:rPr>
              <a:t>ASX Indices: S&amp;P Dow Jones Indices   Peers: Winston Capital - Comparable Absolute Return Funds</a:t>
            </a:r>
            <a:endParaRPr lang="en-US" sz="800" dirty="0">
              <a:solidFill>
                <a:srgbClr val="005580"/>
              </a:solidFill>
              <a:latin typeface="+mn-lt"/>
              <a:cs typeface="Arial Narrow"/>
            </a:endParaRPr>
          </a:p>
        </p:txBody>
      </p:sp>
      <p:sp>
        <p:nvSpPr>
          <p:cNvPr id="6" name="Slide Number Placeholder 5"/>
          <p:cNvSpPr>
            <a:spLocks noGrp="1"/>
          </p:cNvSpPr>
          <p:nvPr>
            <p:ph type="sldNum" sz="quarter" idx="10"/>
          </p:nvPr>
        </p:nvSpPr>
        <p:spPr/>
        <p:txBody>
          <a:bodyPr/>
          <a:lstStyle/>
          <a:p>
            <a:fld id="{0F03ED66-9AFE-1E47-B9D8-15F75672B1B1}" type="slidenum">
              <a:rPr lang="en-US" smtClean="0"/>
              <a:pPr/>
              <a:t>9</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14112017"/>
              </p:ext>
            </p:extLst>
          </p:nvPr>
        </p:nvGraphicFramePr>
        <p:xfrm>
          <a:off x="899592" y="1706878"/>
          <a:ext cx="6984774" cy="3444244"/>
        </p:xfrm>
        <a:graphic>
          <a:graphicData uri="http://schemas.openxmlformats.org/drawingml/2006/table">
            <a:tbl>
              <a:tblPr firstRow="1" bandRow="1">
                <a:tableStyleId>{21E4AEA4-8DFA-4A89-87EB-49C32662AFE0}</a:tableStyleId>
              </a:tblPr>
              <a:tblGrid>
                <a:gridCol w="1733836">
                  <a:extLst>
                    <a:ext uri="{9D8B030D-6E8A-4147-A177-3AD203B41FA5}">
                      <a16:colId xmlns:a16="http://schemas.microsoft.com/office/drawing/2014/main" val="3292924078"/>
                    </a:ext>
                  </a:extLst>
                </a:gridCol>
                <a:gridCol w="1136525">
                  <a:extLst>
                    <a:ext uri="{9D8B030D-6E8A-4147-A177-3AD203B41FA5}">
                      <a16:colId xmlns:a16="http://schemas.microsoft.com/office/drawing/2014/main" val="1208191036"/>
                    </a:ext>
                  </a:extLst>
                </a:gridCol>
                <a:gridCol w="995046">
                  <a:extLst>
                    <a:ext uri="{9D8B030D-6E8A-4147-A177-3AD203B41FA5}">
                      <a16:colId xmlns:a16="http://schemas.microsoft.com/office/drawing/2014/main" val="352865953"/>
                    </a:ext>
                  </a:extLst>
                </a:gridCol>
                <a:gridCol w="995046">
                  <a:extLst>
                    <a:ext uri="{9D8B030D-6E8A-4147-A177-3AD203B41FA5}">
                      <a16:colId xmlns:a16="http://schemas.microsoft.com/office/drawing/2014/main" val="1990326464"/>
                    </a:ext>
                  </a:extLst>
                </a:gridCol>
                <a:gridCol w="1131364">
                  <a:extLst>
                    <a:ext uri="{9D8B030D-6E8A-4147-A177-3AD203B41FA5}">
                      <a16:colId xmlns:a16="http://schemas.microsoft.com/office/drawing/2014/main" val="421703054"/>
                    </a:ext>
                  </a:extLst>
                </a:gridCol>
                <a:gridCol w="992957">
                  <a:extLst>
                    <a:ext uri="{9D8B030D-6E8A-4147-A177-3AD203B41FA5}">
                      <a16:colId xmlns:a16="http://schemas.microsoft.com/office/drawing/2014/main" val="869439020"/>
                    </a:ext>
                  </a:extLst>
                </a:gridCol>
              </a:tblGrid>
              <a:tr h="370840">
                <a:tc>
                  <a:txBody>
                    <a:bodyPr/>
                    <a:lstStyle/>
                    <a:p>
                      <a:pPr algn="ctr" fontAlgn="ctr"/>
                      <a:endParaRPr lang="en-US" sz="1200" b="1" i="0" u="none" strike="noStrike" dirty="0">
                        <a:effectLst/>
                        <a:latin typeface="+mn-lt"/>
                      </a:endParaRPr>
                    </a:p>
                  </a:txBody>
                  <a:tcPr marL="0" marR="0" marT="0" marB="0" anchor="ctr"/>
                </a:tc>
                <a:tc>
                  <a:txBody>
                    <a:bodyPr/>
                    <a:lstStyle/>
                    <a:p>
                      <a:pPr algn="ctr" fontAlgn="ctr"/>
                      <a:r>
                        <a:rPr lang="en-US" sz="1200" b="1" i="0" u="none" strike="noStrike" dirty="0">
                          <a:effectLst/>
                          <a:latin typeface="+mn-lt"/>
                        </a:rPr>
                        <a:t>Monash Fund</a:t>
                      </a:r>
                    </a:p>
                  </a:txBody>
                  <a:tcPr marL="0" marR="0" marT="0" marB="0" anchor="ctr"/>
                </a:tc>
                <a:tc>
                  <a:txBody>
                    <a:bodyPr/>
                    <a:lstStyle/>
                    <a:p>
                      <a:pPr algn="ctr" fontAlgn="ctr"/>
                      <a:r>
                        <a:rPr lang="en-US" sz="1200" b="1" i="0" u="none" strike="noStrike" dirty="0">
                          <a:effectLst/>
                          <a:latin typeface="+mn-lt"/>
                        </a:rPr>
                        <a:t>Average Cash Held</a:t>
                      </a:r>
                    </a:p>
                  </a:txBody>
                  <a:tcPr marL="0" marR="0" marT="0" marB="0" anchor="ctr"/>
                </a:tc>
                <a:tc>
                  <a:txBody>
                    <a:bodyPr/>
                    <a:lstStyle/>
                    <a:p>
                      <a:pPr algn="ctr" fontAlgn="ctr"/>
                      <a:r>
                        <a:rPr lang="en-AU" sz="1200" b="1" i="0" u="none" strike="noStrike" dirty="0">
                          <a:effectLst/>
                          <a:latin typeface="+mn-lt"/>
                        </a:rPr>
                        <a:t>Peer </a:t>
                      </a:r>
                      <a:r>
                        <a:rPr lang="en-AU" sz="1200" b="1" i="0" u="none" strike="noStrike" dirty="0" smtClean="0">
                          <a:effectLst/>
                          <a:latin typeface="+mn-lt"/>
                        </a:rPr>
                        <a:t>Rank</a:t>
                      </a:r>
                    </a:p>
                  </a:txBody>
                  <a:tcPr marL="0" marR="0" marT="0" marB="0" anchor="ctr"/>
                </a:tc>
                <a:tc>
                  <a:txBody>
                    <a:bodyPr/>
                    <a:lstStyle/>
                    <a:p>
                      <a:pPr algn="ctr" fontAlgn="ctr"/>
                      <a:r>
                        <a:rPr lang="en-US" sz="1200" b="1" u="none" strike="noStrike" dirty="0">
                          <a:effectLst/>
                          <a:latin typeface="+mn-lt"/>
                        </a:rPr>
                        <a:t>ASX200</a:t>
                      </a:r>
                      <a:endParaRPr lang="en-US" sz="1200" b="1" i="0" u="none" strike="noStrike" dirty="0">
                        <a:effectLst/>
                        <a:latin typeface="+mn-lt"/>
                      </a:endParaRPr>
                    </a:p>
                  </a:txBody>
                  <a:tcPr marL="0" marR="0" marT="0" marB="0" anchor="ctr"/>
                </a:tc>
                <a:tc>
                  <a:txBody>
                    <a:bodyPr/>
                    <a:lstStyle/>
                    <a:p>
                      <a:pPr algn="ctr" fontAlgn="ctr"/>
                      <a:r>
                        <a:rPr lang="en-US" sz="1200" b="1" u="none" strike="noStrike" dirty="0">
                          <a:effectLst/>
                          <a:latin typeface="+mn-lt"/>
                        </a:rPr>
                        <a:t>Small </a:t>
                      </a:r>
                      <a:r>
                        <a:rPr lang="en-US" sz="1200" b="1" u="none" strike="noStrike" dirty="0" err="1">
                          <a:effectLst/>
                          <a:latin typeface="+mn-lt"/>
                        </a:rPr>
                        <a:t>Ords</a:t>
                      </a:r>
                      <a:endParaRPr lang="en-US" sz="1200" b="1" i="0" u="none" strike="noStrike" dirty="0">
                        <a:effectLst/>
                        <a:latin typeface="+mn-lt"/>
                      </a:endParaRPr>
                    </a:p>
                  </a:txBody>
                  <a:tcPr marL="0" marR="0" marT="0" marB="0" anchor="ctr"/>
                </a:tc>
                <a:extLst>
                  <a:ext uri="{0D108BD9-81ED-4DB2-BD59-A6C34878D82A}">
                    <a16:rowId xmlns:a16="http://schemas.microsoft.com/office/drawing/2014/main" val="2118087064"/>
                  </a:ext>
                </a:extLst>
              </a:tr>
              <a:tr h="370840">
                <a:tc>
                  <a:txBody>
                    <a:bodyPr/>
                    <a:lstStyle/>
                    <a:p>
                      <a:pPr algn="l" fontAlgn="ctr"/>
                      <a:r>
                        <a:rPr lang="en-AU" sz="1200" b="1" i="0" u="none" strike="noStrike" dirty="0" smtClean="0">
                          <a:solidFill>
                            <a:srgbClr val="005580"/>
                          </a:solidFill>
                          <a:effectLst/>
                          <a:latin typeface="+mn-lt"/>
                        </a:rPr>
                        <a:t>1 Month</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1.6%</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27%</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2.4%</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0.8%</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380529481"/>
                  </a:ext>
                </a:extLst>
              </a:tr>
              <a:tr h="370840">
                <a:tc>
                  <a:txBody>
                    <a:bodyPr/>
                    <a:lstStyle/>
                    <a:p>
                      <a:pPr algn="l" fontAlgn="ctr"/>
                      <a:r>
                        <a:rPr lang="en-US" sz="1200" b="1" u="none" strike="noStrike" dirty="0">
                          <a:solidFill>
                            <a:srgbClr val="005580"/>
                          </a:solidFill>
                          <a:effectLst/>
                          <a:latin typeface="+mn-lt"/>
                        </a:rPr>
                        <a:t>3 Months</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4.3%</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26%</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baseline="0" dirty="0" smtClean="0">
                          <a:solidFill>
                            <a:srgbClr val="005580"/>
                          </a:solidFill>
                          <a:effectLst/>
                          <a:latin typeface="+mn-lt"/>
                        </a:rPr>
                        <a:t>12 </a:t>
                      </a:r>
                      <a:r>
                        <a:rPr lang="en-AU" sz="1200" b="0" i="0" u="none" strike="noStrike" baseline="0" dirty="0">
                          <a:solidFill>
                            <a:srgbClr val="005580"/>
                          </a:solidFill>
                          <a:effectLst/>
                          <a:latin typeface="+mn-lt"/>
                        </a:rPr>
                        <a:t>/ </a:t>
                      </a:r>
                      <a:r>
                        <a:rPr lang="en-AU" sz="1200" b="0" i="0" u="none" strike="noStrike" baseline="0" dirty="0" smtClean="0">
                          <a:solidFill>
                            <a:srgbClr val="005580"/>
                          </a:solidFill>
                          <a:effectLst/>
                          <a:latin typeface="+mn-lt"/>
                        </a:rPr>
                        <a:t>22</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4.3%</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2.1%</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878332901"/>
                  </a:ext>
                </a:extLst>
              </a:tr>
              <a:tr h="370840">
                <a:tc>
                  <a:txBody>
                    <a:bodyPr/>
                    <a:lstStyle/>
                    <a:p>
                      <a:pPr algn="l" fontAlgn="ctr"/>
                      <a:r>
                        <a:rPr lang="en-US" sz="1200" b="1" u="none" strike="noStrike" dirty="0">
                          <a:solidFill>
                            <a:srgbClr val="005580"/>
                          </a:solidFill>
                          <a:effectLst/>
                          <a:latin typeface="+mn-lt"/>
                        </a:rPr>
                        <a:t>1 Year</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85.0%</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17%</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a:solidFill>
                            <a:srgbClr val="005580"/>
                          </a:solidFill>
                          <a:effectLst/>
                          <a:latin typeface="+mn-lt"/>
                        </a:rPr>
                        <a:t>2</a:t>
                      </a:r>
                      <a:r>
                        <a:rPr lang="en-AU" sz="1200" b="0" i="0" u="none" strike="noStrike" dirty="0" smtClean="0">
                          <a:solidFill>
                            <a:srgbClr val="005580"/>
                          </a:solidFill>
                          <a:effectLst/>
                          <a:latin typeface="+mn-lt"/>
                        </a:rPr>
                        <a:t> </a:t>
                      </a:r>
                      <a:r>
                        <a:rPr lang="en-AU" sz="1200" b="0" i="0" u="none" strike="noStrike" dirty="0">
                          <a:solidFill>
                            <a:srgbClr val="005580"/>
                          </a:solidFill>
                          <a:effectLst/>
                          <a:latin typeface="+mn-lt"/>
                        </a:rPr>
                        <a:t>/ </a:t>
                      </a:r>
                      <a:r>
                        <a:rPr lang="en-AU" sz="1200" b="0" i="0" u="none" strike="noStrike" dirty="0" smtClean="0">
                          <a:solidFill>
                            <a:srgbClr val="005580"/>
                          </a:solidFill>
                          <a:effectLst/>
                          <a:latin typeface="+mn-lt"/>
                        </a:rPr>
                        <a:t>22</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37.5%</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52.2%</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2244064016"/>
                  </a:ext>
                </a:extLst>
              </a:tr>
              <a:tr h="370840">
                <a:tc>
                  <a:txBody>
                    <a:bodyPr/>
                    <a:lstStyle/>
                    <a:p>
                      <a:pPr algn="l" fontAlgn="ctr"/>
                      <a:r>
                        <a:rPr lang="en-US" sz="1200" b="1" u="none" strike="noStrike" dirty="0">
                          <a:solidFill>
                            <a:srgbClr val="005580"/>
                          </a:solidFill>
                          <a:effectLst/>
                          <a:latin typeface="+mn-lt"/>
                        </a:rPr>
                        <a:t>2 Years pa</a:t>
                      </a:r>
                      <a:endParaRPr lang="en-US" sz="1200" b="1"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28.0%</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15%</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a:solidFill>
                            <a:srgbClr val="005580"/>
                          </a:solidFill>
                          <a:effectLst/>
                          <a:latin typeface="+mn-lt"/>
                        </a:rPr>
                        <a:t>1 / </a:t>
                      </a:r>
                      <a:r>
                        <a:rPr lang="en-AU" sz="1200" b="0" i="0" u="none" strike="noStrike" dirty="0" smtClean="0">
                          <a:solidFill>
                            <a:srgbClr val="005580"/>
                          </a:solidFill>
                          <a:effectLst/>
                          <a:latin typeface="+mn-lt"/>
                        </a:rPr>
                        <a:t>20</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8.5%</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u="none" strike="noStrike" dirty="0" smtClean="0">
                          <a:solidFill>
                            <a:srgbClr val="005580"/>
                          </a:solidFill>
                          <a:effectLst/>
                          <a:latin typeface="+mn-lt"/>
                        </a:rPr>
                        <a:t>9.6%</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163962979"/>
                  </a:ext>
                </a:extLst>
              </a:tr>
              <a:tr h="477524">
                <a:tc>
                  <a:txBody>
                    <a:bodyPr/>
                    <a:lstStyle/>
                    <a:p>
                      <a:pPr algn="l" fontAlgn="ctr"/>
                      <a:r>
                        <a:rPr lang="en-US" sz="1200" b="1" i="0" u="none" strike="noStrike" dirty="0">
                          <a:solidFill>
                            <a:srgbClr val="005580"/>
                          </a:solidFill>
                          <a:effectLst/>
                          <a:latin typeface="+mn-lt"/>
                        </a:rPr>
                        <a:t>3 Years pa</a:t>
                      </a:r>
                    </a:p>
                  </a:txBody>
                  <a:tcPr marL="0" marR="0" marT="0" marB="0" anchor="ctr"/>
                </a:tc>
                <a:tc>
                  <a:txBody>
                    <a:bodyPr/>
                    <a:lstStyle/>
                    <a:p>
                      <a:pPr algn="ctr" fontAlgn="ctr"/>
                      <a:r>
                        <a:rPr lang="en-US" sz="1200" b="0" i="0" u="none" strike="noStrike" dirty="0" smtClean="0">
                          <a:solidFill>
                            <a:srgbClr val="005580"/>
                          </a:solidFill>
                          <a:effectLst/>
                          <a:latin typeface="+mn-lt"/>
                        </a:rPr>
                        <a:t>18.2%</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17%</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a:solidFill>
                            <a:srgbClr val="005580"/>
                          </a:solidFill>
                          <a:effectLst/>
                          <a:latin typeface="+mn-lt"/>
                        </a:rPr>
                        <a:t>1 / </a:t>
                      </a:r>
                      <a:r>
                        <a:rPr lang="en-AU" sz="1200" b="0" i="0" u="none" strike="noStrike" dirty="0" smtClean="0">
                          <a:solidFill>
                            <a:srgbClr val="005580"/>
                          </a:solidFill>
                          <a:effectLst/>
                          <a:latin typeface="+mn-lt"/>
                        </a:rPr>
                        <a:t>20</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9.7%</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rgbClr val="005580"/>
                          </a:solidFill>
                          <a:effectLst/>
                          <a:latin typeface="+mn-lt"/>
                        </a:rPr>
                        <a:t>8.3%</a:t>
                      </a:r>
                      <a:endParaRPr lang="en-US" sz="1200" b="0" i="0" u="none" strike="noStrike" dirty="0">
                        <a:solidFill>
                          <a:srgbClr val="005580"/>
                        </a:solidFill>
                        <a:effectLst/>
                        <a:latin typeface="+mn-lt"/>
                      </a:endParaRPr>
                    </a:p>
                  </a:txBody>
                  <a:tcPr marL="0" marR="0" marT="0" marB="0" anchor="ctr"/>
                </a:tc>
                <a:extLst>
                  <a:ext uri="{0D108BD9-81ED-4DB2-BD59-A6C34878D82A}">
                    <a16:rowId xmlns:a16="http://schemas.microsoft.com/office/drawing/2014/main" val="10006"/>
                  </a:ext>
                </a:extLst>
              </a:tr>
              <a:tr h="370840">
                <a:tc>
                  <a:txBody>
                    <a:bodyPr/>
                    <a:lstStyle/>
                    <a:p>
                      <a:pPr algn="l" fontAlgn="ctr"/>
                      <a:r>
                        <a:rPr lang="en-US" sz="1200" b="1" i="0" u="none" strike="noStrike" dirty="0">
                          <a:solidFill>
                            <a:srgbClr val="005580"/>
                          </a:solidFill>
                          <a:effectLst/>
                          <a:latin typeface="+mn-lt"/>
                        </a:rPr>
                        <a:t>5 Years pa</a:t>
                      </a:r>
                    </a:p>
                  </a:txBody>
                  <a:tcPr marL="0" marR="0" marT="0" marB="0" anchor="ctr"/>
                </a:tc>
                <a:tc>
                  <a:txBody>
                    <a:bodyPr/>
                    <a:lstStyle/>
                    <a:p>
                      <a:pPr algn="ctr" fontAlgn="ctr"/>
                      <a:r>
                        <a:rPr lang="en-US" sz="1200" b="0" i="0" u="none" strike="noStrike" dirty="0" smtClean="0">
                          <a:solidFill>
                            <a:srgbClr val="005580"/>
                          </a:solidFill>
                          <a:effectLst/>
                          <a:latin typeface="+mn-lt"/>
                        </a:rPr>
                        <a:t>11.1%</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20%</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smtClean="0">
                          <a:solidFill>
                            <a:srgbClr val="005580"/>
                          </a:solidFill>
                          <a:effectLst/>
                          <a:latin typeface="+mn-lt"/>
                        </a:rPr>
                        <a:t>4 </a:t>
                      </a:r>
                      <a:r>
                        <a:rPr lang="en-AU" sz="1200" b="0" i="0" u="none" strike="noStrike" dirty="0">
                          <a:solidFill>
                            <a:srgbClr val="005580"/>
                          </a:solidFill>
                          <a:effectLst/>
                          <a:latin typeface="+mn-lt"/>
                        </a:rPr>
                        <a:t>/ </a:t>
                      </a:r>
                      <a:r>
                        <a:rPr lang="en-AU" sz="1200" b="0" i="0" u="none" strike="noStrike" dirty="0" smtClean="0">
                          <a:solidFill>
                            <a:srgbClr val="005580"/>
                          </a:solidFill>
                          <a:effectLst/>
                          <a:latin typeface="+mn-lt"/>
                        </a:rPr>
                        <a:t>16</a:t>
                      </a:r>
                      <a:endParaRPr lang="en-US" sz="1200" b="0" i="0" u="none" strike="noStrike" dirty="0">
                        <a:solidFill>
                          <a:srgbClr val="005580"/>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10.3%</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US" sz="1200" b="0" i="0" u="none" strike="noStrike" dirty="0" smtClean="0">
                          <a:solidFill>
                            <a:schemeClr val="accent6">
                              <a:lumMod val="75000"/>
                            </a:schemeClr>
                          </a:solidFill>
                          <a:effectLst/>
                          <a:latin typeface="+mn-lt"/>
                        </a:rPr>
                        <a:t>10.7</a:t>
                      </a:r>
                      <a:r>
                        <a:rPr lang="en-US" sz="1200" b="0" i="0" u="none" strike="noStrike" dirty="0" smtClean="0">
                          <a:solidFill>
                            <a:schemeClr val="accent6">
                              <a:lumMod val="75000"/>
                            </a:schemeClr>
                          </a:solidFill>
                          <a:effectLst/>
                          <a:latin typeface="+mn-lt"/>
                        </a:rPr>
                        <a:t>%</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3309882629"/>
                  </a:ext>
                </a:extLst>
              </a:tr>
              <a:tr h="370840">
                <a:tc>
                  <a:txBody>
                    <a:bodyPr/>
                    <a:lstStyle/>
                    <a:p>
                      <a:pPr algn="l" fontAlgn="ctr"/>
                      <a:r>
                        <a:rPr lang="en-US" sz="1200" b="1" i="0" u="none" strike="noStrike" dirty="0">
                          <a:solidFill>
                            <a:srgbClr val="005580"/>
                          </a:solidFill>
                          <a:effectLst/>
                          <a:latin typeface="+mn-lt"/>
                        </a:rPr>
                        <a:t>7 Years pa</a:t>
                      </a:r>
                    </a:p>
                  </a:txBody>
                  <a:tcPr marL="0" marR="0" marT="0" marB="0" anchor="ctr"/>
                </a:tc>
                <a:tc>
                  <a:txBody>
                    <a:bodyPr/>
                    <a:lstStyle/>
                    <a:p>
                      <a:pPr algn="ctr" fontAlgn="ctr"/>
                      <a:r>
                        <a:rPr lang="en-AU" sz="1200" b="0" i="0" u="none" strike="noStrike" dirty="0" smtClean="0">
                          <a:solidFill>
                            <a:srgbClr val="005580"/>
                          </a:solidFill>
                          <a:effectLst/>
                          <a:latin typeface="+mn-lt"/>
                        </a:rPr>
                        <a:t>9.7%</a:t>
                      </a:r>
                      <a:endParaRPr lang="en-US" sz="1200" b="0" i="0" u="none" strike="noStrike" dirty="0">
                        <a:solidFill>
                          <a:srgbClr val="005580"/>
                        </a:solidFill>
                        <a:effectLst/>
                        <a:latin typeface="+mn-lt"/>
                      </a:endParaRPr>
                    </a:p>
                  </a:txBody>
                  <a:tcPr marL="0" marR="0" marT="0" marB="0" anchor="ctr"/>
                </a:tc>
                <a:tc>
                  <a:txBody>
                    <a:bodyPr/>
                    <a:lstStyle/>
                    <a:p>
                      <a:pPr marL="0" algn="ctr" defTabSz="914400" rtl="0" eaLnBrk="1" fontAlgn="ctr" latinLnBrk="0" hangingPunct="1"/>
                      <a:r>
                        <a:rPr lang="en-US" sz="1200" b="0" i="0" u="none" strike="noStrike" kern="1200" dirty="0" smtClean="0">
                          <a:solidFill>
                            <a:srgbClr val="005580"/>
                          </a:solidFill>
                          <a:effectLst/>
                          <a:latin typeface="+mn-lt"/>
                          <a:ea typeface="+mn-ea"/>
                          <a:cs typeface="+mn-cs"/>
                        </a:rPr>
                        <a:t>20%</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kern="1200" dirty="0">
                          <a:solidFill>
                            <a:srgbClr val="005580"/>
                          </a:solidFill>
                          <a:effectLst/>
                          <a:latin typeface="+mn-lt"/>
                          <a:ea typeface="+mn-ea"/>
                          <a:cs typeface="+mn-cs"/>
                        </a:rPr>
                        <a:t>4</a:t>
                      </a:r>
                      <a:r>
                        <a:rPr lang="en-AU" sz="1200" b="0" i="0" u="none" strike="noStrike" kern="1200" dirty="0" smtClean="0">
                          <a:solidFill>
                            <a:srgbClr val="005580"/>
                          </a:solidFill>
                          <a:effectLst/>
                          <a:latin typeface="+mn-lt"/>
                          <a:ea typeface="+mn-ea"/>
                          <a:cs typeface="+mn-cs"/>
                        </a:rPr>
                        <a:t> </a:t>
                      </a:r>
                      <a:r>
                        <a:rPr lang="en-AU" sz="1200" b="0" i="0" u="none" strike="noStrike" kern="1200" dirty="0">
                          <a:solidFill>
                            <a:srgbClr val="005580"/>
                          </a:solidFill>
                          <a:effectLst/>
                          <a:latin typeface="+mn-lt"/>
                          <a:ea typeface="+mn-ea"/>
                          <a:cs typeface="+mn-cs"/>
                        </a:rPr>
                        <a:t>/ </a:t>
                      </a:r>
                      <a:r>
                        <a:rPr lang="en-AU" sz="1200" b="0" i="0" u="none" strike="noStrike" kern="1200" dirty="0" smtClean="0">
                          <a:solidFill>
                            <a:srgbClr val="005580"/>
                          </a:solidFill>
                          <a:effectLst/>
                          <a:latin typeface="+mn-lt"/>
                          <a:ea typeface="+mn-ea"/>
                          <a:cs typeface="+mn-cs"/>
                        </a:rPr>
                        <a:t>14</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7.7%</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8.4%</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2092958453"/>
                  </a:ext>
                </a:extLst>
              </a:tr>
              <a:tr h="370840">
                <a:tc>
                  <a:txBody>
                    <a:bodyPr/>
                    <a:lstStyle/>
                    <a:p>
                      <a:pPr algn="l" fontAlgn="ctr"/>
                      <a:r>
                        <a:rPr lang="en-AU" sz="1200" b="1" i="0" u="none" strike="noStrike" dirty="0">
                          <a:solidFill>
                            <a:srgbClr val="005580"/>
                          </a:solidFill>
                          <a:effectLst/>
                          <a:latin typeface="+mn-lt"/>
                        </a:rPr>
                        <a:t>MAIF Inception pa</a:t>
                      </a:r>
                    </a:p>
                    <a:p>
                      <a:pPr algn="l" fontAlgn="ctr"/>
                      <a:r>
                        <a:rPr lang="en-AU" sz="600" b="1" i="0" u="none" strike="noStrike" dirty="0">
                          <a:solidFill>
                            <a:srgbClr val="005580"/>
                          </a:solidFill>
                          <a:effectLst/>
                          <a:latin typeface="+mn-lt"/>
                        </a:rPr>
                        <a:t>From</a:t>
                      </a:r>
                      <a:r>
                        <a:rPr lang="en-AU" sz="600" b="1" i="0" u="none" strike="noStrike" baseline="0" dirty="0">
                          <a:solidFill>
                            <a:srgbClr val="005580"/>
                          </a:solidFill>
                          <a:effectLst/>
                          <a:latin typeface="+mn-lt"/>
                        </a:rPr>
                        <a:t> 2 July 2012</a:t>
                      </a:r>
                      <a:endParaRPr lang="en-US" sz="600" b="1" i="0" u="none" strike="noStrike" dirty="0">
                        <a:solidFill>
                          <a:srgbClr val="005580"/>
                        </a:solidFill>
                        <a:effectLst/>
                        <a:latin typeface="+mn-lt"/>
                      </a:endParaRPr>
                    </a:p>
                  </a:txBody>
                  <a:tcPr marL="0" marR="0" marT="0" marB="0" anchor="ctr"/>
                </a:tc>
                <a:tc>
                  <a:txBody>
                    <a:bodyPr/>
                    <a:lstStyle/>
                    <a:p>
                      <a:pPr algn="ctr" fontAlgn="ctr"/>
                      <a:r>
                        <a:rPr lang="en-AU" sz="1200" b="0" i="0" u="none" strike="noStrike" dirty="0" smtClean="0">
                          <a:solidFill>
                            <a:srgbClr val="005580"/>
                          </a:solidFill>
                          <a:effectLst/>
                          <a:latin typeface="+mn-lt"/>
                        </a:rPr>
                        <a:t>12.8%</a:t>
                      </a:r>
                      <a:endParaRPr lang="en-US" sz="1200" b="0" i="0" u="none" strike="noStrike" dirty="0">
                        <a:solidFill>
                          <a:srgbClr val="005580"/>
                        </a:solidFill>
                        <a:effectLst/>
                        <a:latin typeface="+mn-lt"/>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kern="1200" dirty="0" smtClean="0">
                          <a:solidFill>
                            <a:srgbClr val="005580"/>
                          </a:solidFill>
                          <a:effectLst/>
                          <a:latin typeface="+mn-lt"/>
                          <a:ea typeface="+mn-ea"/>
                          <a:cs typeface="+mn-cs"/>
                        </a:rPr>
                        <a:t>21%</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US" sz="1200" b="0" i="0" u="none" strike="noStrike" kern="1200" dirty="0" smtClean="0">
                          <a:solidFill>
                            <a:srgbClr val="005580"/>
                          </a:solidFill>
                          <a:effectLst/>
                          <a:latin typeface="+mn-lt"/>
                          <a:ea typeface="+mn-ea"/>
                          <a:cs typeface="+mn-cs"/>
                        </a:rPr>
                        <a:t>2 </a:t>
                      </a:r>
                      <a:r>
                        <a:rPr lang="en-US" sz="1200" b="0" i="0" u="none" strike="noStrike" kern="1200" dirty="0" smtClean="0">
                          <a:solidFill>
                            <a:srgbClr val="005580"/>
                          </a:solidFill>
                          <a:effectLst/>
                          <a:latin typeface="+mn-lt"/>
                          <a:ea typeface="+mn-ea"/>
                          <a:cs typeface="+mn-cs"/>
                        </a:rPr>
                        <a:t>/ 12</a:t>
                      </a:r>
                      <a:endParaRPr lang="en-US" sz="1200" b="0" i="0" u="none" strike="noStrike" kern="1200" dirty="0">
                        <a:solidFill>
                          <a:srgbClr val="005580"/>
                        </a:solidFill>
                        <a:effectLst/>
                        <a:latin typeface="+mn-lt"/>
                        <a:ea typeface="+mn-ea"/>
                        <a:cs typeface="+mn-cs"/>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10.5%</a:t>
                      </a:r>
                      <a:endParaRPr lang="en-US" sz="1200" b="0" i="0" u="none" strike="noStrike" dirty="0">
                        <a:solidFill>
                          <a:schemeClr val="accent6">
                            <a:lumMod val="75000"/>
                          </a:schemeClr>
                        </a:solidFill>
                        <a:effectLst/>
                        <a:latin typeface="+mn-lt"/>
                      </a:endParaRPr>
                    </a:p>
                  </a:txBody>
                  <a:tcPr marL="0" marR="0" marT="0" marB="0" anchor="ctr"/>
                </a:tc>
                <a:tc>
                  <a:txBody>
                    <a:bodyPr/>
                    <a:lstStyle/>
                    <a:p>
                      <a:pPr algn="ctr" fontAlgn="ctr"/>
                      <a:r>
                        <a:rPr lang="en-AU" sz="1200" b="0" i="0" u="none" strike="noStrike" dirty="0" smtClean="0">
                          <a:solidFill>
                            <a:schemeClr val="accent6">
                              <a:lumMod val="75000"/>
                            </a:schemeClr>
                          </a:solidFill>
                          <a:effectLst/>
                          <a:latin typeface="+mn-lt"/>
                        </a:rPr>
                        <a:t>7.8%</a:t>
                      </a:r>
                      <a:endParaRPr lang="en-US" sz="1200" b="0" i="0" u="none" strike="noStrike" dirty="0">
                        <a:solidFill>
                          <a:schemeClr val="accent6">
                            <a:lumMod val="75000"/>
                          </a:schemeClr>
                        </a:solidFill>
                        <a:effectLst/>
                        <a:latin typeface="+mn-lt"/>
                      </a:endParaRPr>
                    </a:p>
                  </a:txBody>
                  <a:tcPr marL="0" marR="0" marT="0" marB="0" anchor="ctr"/>
                </a:tc>
                <a:extLst>
                  <a:ext uri="{0D108BD9-81ED-4DB2-BD59-A6C34878D82A}">
                    <a16:rowId xmlns:a16="http://schemas.microsoft.com/office/drawing/2014/main" val="115477513"/>
                  </a:ext>
                </a:extLst>
              </a:tr>
            </a:tbl>
          </a:graphicData>
        </a:graphic>
      </p:graphicFrame>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2640" y="1221691"/>
            <a:ext cx="2315558" cy="482408"/>
          </a:xfrm>
          <a:prstGeom prst="rect">
            <a:avLst/>
          </a:prstGeom>
        </p:spPr>
      </p:pic>
      <p:sp>
        <p:nvSpPr>
          <p:cNvPr id="7" name="TextBox 6"/>
          <p:cNvSpPr txBox="1"/>
          <p:nvPr/>
        </p:nvSpPr>
        <p:spPr>
          <a:xfrm>
            <a:off x="813979" y="1334767"/>
            <a:ext cx="4536504" cy="369332"/>
          </a:xfrm>
          <a:prstGeom prst="rect">
            <a:avLst/>
          </a:prstGeom>
          <a:noFill/>
        </p:spPr>
        <p:txBody>
          <a:bodyPr wrap="square" rtlCol="0">
            <a:spAutoFit/>
          </a:bodyPr>
          <a:lstStyle/>
          <a:p>
            <a:r>
              <a:rPr lang="en-AU" sz="1800" b="1" dirty="0">
                <a:solidFill>
                  <a:srgbClr val="005580"/>
                </a:solidFill>
                <a:latin typeface="Arial Narrow"/>
                <a:ea typeface="+mj-ea"/>
                <a:cs typeface="Arial Narrow"/>
              </a:rPr>
              <a:t>Returns (After Fees) to </a:t>
            </a:r>
            <a:r>
              <a:rPr lang="en-AU" sz="1800" b="1" dirty="0" smtClean="0">
                <a:solidFill>
                  <a:srgbClr val="005580"/>
                </a:solidFill>
                <a:latin typeface="Arial Narrow"/>
                <a:ea typeface="+mj-ea"/>
                <a:cs typeface="Arial Narrow"/>
              </a:rPr>
              <a:t>31</a:t>
            </a:r>
            <a:r>
              <a:rPr lang="en-AU" sz="1800" b="1" dirty="0" smtClean="0">
                <a:solidFill>
                  <a:srgbClr val="005580"/>
                </a:solidFill>
                <a:latin typeface="Arial Narrow"/>
                <a:ea typeface="+mj-ea"/>
                <a:cs typeface="Arial Narrow"/>
              </a:rPr>
              <a:t> March </a:t>
            </a:r>
            <a:r>
              <a:rPr lang="en-AU" sz="1800" b="1" dirty="0" smtClean="0">
                <a:solidFill>
                  <a:srgbClr val="005580"/>
                </a:solidFill>
                <a:latin typeface="Arial Narrow"/>
                <a:ea typeface="+mj-ea"/>
                <a:cs typeface="Arial Narrow"/>
              </a:rPr>
              <a:t>2021</a:t>
            </a:r>
            <a:endParaRPr lang="en-US" sz="1800" b="1" dirty="0">
              <a:solidFill>
                <a:srgbClr val="005580"/>
              </a:solidFill>
              <a:latin typeface="Arial Narrow"/>
              <a:ea typeface="+mj-ea"/>
              <a:cs typeface="Arial Narrow"/>
            </a:endParaRPr>
          </a:p>
        </p:txBody>
      </p:sp>
    </p:spTree>
    <p:extLst>
      <p:ext uri="{BB962C8B-B14F-4D97-AF65-F5344CB8AC3E}">
        <p14:creationId xmlns:p14="http://schemas.microsoft.com/office/powerpoint/2010/main" val="5836391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LIDE_TYPE" val="BODY"/>
</p:tagLst>
</file>

<file path=ppt/tags/tag2.xml><?xml version="1.0" encoding="utf-8"?>
<p:tagLst xmlns:a="http://schemas.openxmlformats.org/drawingml/2006/main" xmlns:r="http://schemas.openxmlformats.org/officeDocument/2006/relationships" xmlns:p="http://schemas.openxmlformats.org/presentationml/2006/main">
  <p:tag name="SLIDE_TYPE" val="BODY"/>
</p:tagLst>
</file>

<file path=ppt/tags/tag3.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4.xml><?xml version="1.0" encoding="utf-8"?>
<p:tagLst xmlns:a="http://schemas.openxmlformats.org/drawingml/2006/main" xmlns:r="http://schemas.openxmlformats.org/officeDocument/2006/relationships" xmlns:p="http://schemas.openxmlformats.org/presentationml/2006/main">
  <p:tag name="SLIDE_TYPE" val="BODY"/>
</p:tagLst>
</file>

<file path=ppt/tags/tag5.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xml><?xml version="1.0" encoding="utf-8"?>
<p:tagLst xmlns:a="http://schemas.openxmlformats.org/drawingml/2006/main" xmlns:r="http://schemas.openxmlformats.org/officeDocument/2006/relationships" xmlns:p="http://schemas.openxmlformats.org/presentationml/2006/main">
  <p:tag name="SLIDE_TYPE" val="BODY"/>
</p:tagLst>
</file>

<file path=ppt/tags/tag7.xml><?xml version="1.0" encoding="utf-8"?>
<p:tagLst xmlns:a="http://schemas.openxmlformats.org/drawingml/2006/main" xmlns:r="http://schemas.openxmlformats.org/officeDocument/2006/relationships" xmlns:p="http://schemas.openxmlformats.org/presentationml/2006/main">
  <p:tag name="SLIDE_TYPE" val="BODY"/>
</p:tagLst>
</file>

<file path=ppt/theme/theme1.xml><?xml version="1.0" encoding="utf-8"?>
<a:theme xmlns:a="http://schemas.openxmlformats.org/drawingml/2006/main" name="Custom Design">
  <a:themeElements>
    <a:clrScheme name="Monash">
      <a:dk1>
        <a:srgbClr val="000000"/>
      </a:dk1>
      <a:lt1>
        <a:srgbClr val="FFFFFF"/>
      </a:lt1>
      <a:dk2>
        <a:srgbClr val="000000"/>
      </a:dk2>
      <a:lt2>
        <a:srgbClr val="808080"/>
      </a:lt2>
      <a:accent1>
        <a:srgbClr val="BBE0E3"/>
      </a:accent1>
      <a:accent2>
        <a:srgbClr val="0A5599"/>
      </a:accent2>
      <a:accent3>
        <a:srgbClr val="FFFFFF"/>
      </a:accent3>
      <a:accent4>
        <a:srgbClr val="000000"/>
      </a:accent4>
      <a:accent5>
        <a:srgbClr val="DAEDEF"/>
      </a:accent5>
      <a:accent6>
        <a:srgbClr val="0A5599"/>
      </a:accent6>
      <a:hlink>
        <a:srgbClr val="1EABFC"/>
      </a:hlink>
      <a:folHlink>
        <a:srgbClr val="356C9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25666789A57E47B2BD75934089C903" ma:contentTypeVersion="12" ma:contentTypeDescription="Create a new document." ma:contentTypeScope="" ma:versionID="1497644c5ab146abb2d8f23c645aba86">
  <xsd:schema xmlns:xsd="http://www.w3.org/2001/XMLSchema" xmlns:xs="http://www.w3.org/2001/XMLSchema" xmlns:p="http://schemas.microsoft.com/office/2006/metadata/properties" xmlns:ns2="9c74dea0-d370-4918-91c6-3e027d0d963b" xmlns:ns3="9f8938ad-b89a-47da-9612-266544e7bc90" targetNamespace="http://schemas.microsoft.com/office/2006/metadata/properties" ma:root="true" ma:fieldsID="d6179367d6cb7e259902a4391d42d9a5" ns2:_="" ns3:_="">
    <xsd:import namespace="9c74dea0-d370-4918-91c6-3e027d0d963b"/>
    <xsd:import namespace="9f8938ad-b89a-47da-9612-266544e7bc9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74dea0-d370-4918-91c6-3e027d0d96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f8938ad-b89a-47da-9612-266544e7bc9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5A0CB1-5EE2-40FE-86E5-8F23B88916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74dea0-d370-4918-91c6-3e027d0d963b"/>
    <ds:schemaRef ds:uri="9f8938ad-b89a-47da-9612-266544e7bc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492346-5C8A-45BF-8F6C-E22C65E43CF0}">
  <ds:schemaRefs>
    <ds:schemaRef ds:uri="9f8938ad-b89a-47da-9612-266544e7bc9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9c74dea0-d370-4918-91c6-3e027d0d963b"/>
    <ds:schemaRef ds:uri="http://www.w3.org/XML/1998/namespace"/>
    <ds:schemaRef ds:uri="http://purl.org/dc/dcmitype/"/>
  </ds:schemaRefs>
</ds:datastoreItem>
</file>

<file path=customXml/itemProps3.xml><?xml version="1.0" encoding="utf-8"?>
<ds:datastoreItem xmlns:ds="http://schemas.openxmlformats.org/officeDocument/2006/customXml" ds:itemID="{E5BA6FED-2876-4FF2-92C9-6D4E84D820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55681</TotalTime>
  <Words>4211</Words>
  <Application>Microsoft Office PowerPoint</Application>
  <PresentationFormat>On-screen Show (4:3)</PresentationFormat>
  <Paragraphs>866</Paragraphs>
  <Slides>34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 Narrow</vt:lpstr>
      <vt:lpstr>Arial Unicode MS</vt:lpstr>
      <vt:lpstr>Calibri</vt:lpstr>
      <vt:lpstr>Candara</vt:lpstr>
      <vt:lpstr>Wingdings</vt:lpstr>
      <vt:lpstr>Custom Design</vt:lpstr>
      <vt:lpstr>PowerPoint Presentation</vt:lpstr>
      <vt:lpstr>About Monash Investors</vt:lpstr>
      <vt:lpstr>What do we offer?</vt:lpstr>
      <vt:lpstr>A team with multi decade, multi cycle and multi style experience manages the capital</vt:lpstr>
      <vt:lpstr>Our objectives are centred on doing the right thing by investors – “invest with confidence”</vt:lpstr>
      <vt:lpstr>We offer one absolute return Australian equity strategy via two products : Unlisted and Listed</vt:lpstr>
      <vt:lpstr>Key performance metrics on a page (After Fees, Since Inception 2 July 2012 to 31 March 2021)</vt:lpstr>
      <vt:lpstr>Monthly and yearly returns show consistency but also volatility (After Fees, Since Inception July 2012 to 31 March 2021)</vt:lpstr>
      <vt:lpstr>Monash Absolute Investment Fund (Managed Fund) Strong absolute and relative track record</vt:lpstr>
      <vt:lpstr>Monash Absolute Investment Company (ASX : MA1) returns have rebounded after the initial drawdown post IPO</vt:lpstr>
      <vt:lpstr>MA1 Pre-Tax NTA returns to 31 December 2020 vs All LICs</vt:lpstr>
      <vt:lpstr>Returns not generated through leverage</vt:lpstr>
      <vt:lpstr>Contribution of Shorted Stocks to Portfolio Return 12 months to 31 January 2021</vt:lpstr>
      <vt:lpstr>MA1 Restructure</vt:lpstr>
      <vt:lpstr>MA1 Restructure</vt:lpstr>
      <vt:lpstr>Philosophy, stock selection and portfolio parameters</vt:lpstr>
      <vt:lpstr>Unique Investment Philosophy Shaped By 60+ Years Of Investing Experience</vt:lpstr>
      <vt:lpstr>PowerPoint Presentation</vt:lpstr>
      <vt:lpstr>Focused On Asymmetric Payoffs That Have A Combination Of These Four G.I.V.E Attributes</vt:lpstr>
      <vt:lpstr>Case studies</vt:lpstr>
      <vt:lpstr>Afterpay: Product Roll Out &amp; User Ramp Up Market underestimated step changes in earnings</vt:lpstr>
      <vt:lpstr>Afterpay Limited – Investment History </vt:lpstr>
      <vt:lpstr>Cash weight is a bottom up outcome – How our exposure changed 1HCY20</vt:lpstr>
      <vt:lpstr>Portfolio construction and risk management</vt:lpstr>
      <vt:lpstr>Portfolio Risk Management Supports The Stock Selection Process And Capital Preservation Focus</vt:lpstr>
      <vt:lpstr>Our sell discipline is a key source of risk management and capital preservation</vt:lpstr>
      <vt:lpstr>Portfolio snapshot as at 31 March 2021</vt:lpstr>
      <vt:lpstr>Top Holdings and Reporting Season Long and Short ranked by weight at date of result</vt:lpstr>
      <vt:lpstr>Recent Portfolio Activity  </vt:lpstr>
      <vt:lpstr>Market Capitalisation Exposure is an outcome</vt:lpstr>
      <vt:lpstr>You can follow Monash below</vt:lpstr>
      <vt:lpstr>Contact Details</vt:lpstr>
      <vt:lpstr>Disclaimer</vt:lpstr>
      <vt:lpstr>Performance disclaimer</vt:lpstr>
    </vt:vector>
  </TitlesOfParts>
  <Company>UBS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Shane Fitzgerald</dc:creator>
  <cp:lastModifiedBy>Simon Shields</cp:lastModifiedBy>
  <cp:revision>1694</cp:revision>
  <cp:lastPrinted>2020-10-01T23:11:26Z</cp:lastPrinted>
  <dcterms:created xsi:type="dcterms:W3CDTF">2016-02-11T22:19:44Z</dcterms:created>
  <dcterms:modified xsi:type="dcterms:W3CDTF">2021-04-08T04:39:48Z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0x010100D125666789A57E47B2BD75934089C903</vt:lpwstr>
  </property>
</Properties>
</file>